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33"/>
  </p:notesMasterIdLst>
  <p:handoutMasterIdLst>
    <p:handoutMasterId r:id="rId34"/>
  </p:handoutMasterIdLst>
  <p:sldIdLst>
    <p:sldId id="256" r:id="rId2"/>
    <p:sldId id="553" r:id="rId3"/>
    <p:sldId id="554" r:id="rId4"/>
    <p:sldId id="555" r:id="rId5"/>
    <p:sldId id="556" r:id="rId6"/>
    <p:sldId id="557" r:id="rId7"/>
    <p:sldId id="558" r:id="rId8"/>
    <p:sldId id="559" r:id="rId9"/>
    <p:sldId id="560" r:id="rId10"/>
    <p:sldId id="561" r:id="rId11"/>
    <p:sldId id="562" r:id="rId12"/>
    <p:sldId id="563" r:id="rId13"/>
    <p:sldId id="564" r:id="rId14"/>
    <p:sldId id="566" r:id="rId15"/>
    <p:sldId id="567" r:id="rId16"/>
    <p:sldId id="574" r:id="rId17"/>
    <p:sldId id="575" r:id="rId18"/>
    <p:sldId id="570" r:id="rId19"/>
    <p:sldId id="569" r:id="rId20"/>
    <p:sldId id="568" r:id="rId21"/>
    <p:sldId id="571" r:id="rId22"/>
    <p:sldId id="572" r:id="rId23"/>
    <p:sldId id="573" r:id="rId24"/>
    <p:sldId id="579" r:id="rId25"/>
    <p:sldId id="583" r:id="rId26"/>
    <p:sldId id="580" r:id="rId27"/>
    <p:sldId id="581" r:id="rId28"/>
    <p:sldId id="582" r:id="rId29"/>
    <p:sldId id="576" r:id="rId30"/>
    <p:sldId id="577" r:id="rId31"/>
    <p:sldId id="584" r:id="rId32"/>
  </p:sldIdLst>
  <p:sldSz cx="9144000" cy="6858000" type="screen4x3"/>
  <p:notesSz cx="6781800" cy="9906000"/>
  <p:defaultTextStyle>
    <a:defPPr>
      <a:defRPr lang="en-US"/>
    </a:defPPr>
    <a:lvl1pPr algn="ctr" rtl="0" eaLnBrk="0" fontAlgn="base" hangingPunct="0">
      <a:spcBef>
        <a:spcPct val="20000"/>
      </a:spcBef>
      <a:spcAft>
        <a:spcPct val="0"/>
      </a:spcAft>
      <a:buClr>
        <a:schemeClr val="accent2"/>
      </a:buClr>
      <a:buFont typeface="Monotype Sorts" pitchFamily="2" charset="2"/>
      <a:buChar char="z"/>
      <a:defRPr kumimoji="1" sz="3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ctr" rtl="0" eaLnBrk="0" fontAlgn="base" hangingPunct="0">
      <a:spcBef>
        <a:spcPct val="20000"/>
      </a:spcBef>
      <a:spcAft>
        <a:spcPct val="0"/>
      </a:spcAft>
      <a:buClr>
        <a:schemeClr val="accent2"/>
      </a:buClr>
      <a:buFont typeface="Monotype Sorts" pitchFamily="2" charset="2"/>
      <a:buChar char="z"/>
      <a:defRPr kumimoji="1" sz="3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ctr" rtl="0" eaLnBrk="0" fontAlgn="base" hangingPunct="0">
      <a:spcBef>
        <a:spcPct val="20000"/>
      </a:spcBef>
      <a:spcAft>
        <a:spcPct val="0"/>
      </a:spcAft>
      <a:buClr>
        <a:schemeClr val="accent2"/>
      </a:buClr>
      <a:buFont typeface="Monotype Sorts" pitchFamily="2" charset="2"/>
      <a:buChar char="z"/>
      <a:defRPr kumimoji="1" sz="3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ctr" rtl="0" eaLnBrk="0" fontAlgn="base" hangingPunct="0">
      <a:spcBef>
        <a:spcPct val="20000"/>
      </a:spcBef>
      <a:spcAft>
        <a:spcPct val="0"/>
      </a:spcAft>
      <a:buClr>
        <a:schemeClr val="accent2"/>
      </a:buClr>
      <a:buFont typeface="Monotype Sorts" pitchFamily="2" charset="2"/>
      <a:buChar char="z"/>
      <a:defRPr kumimoji="1" sz="3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ctr" rtl="0" eaLnBrk="0" fontAlgn="base" hangingPunct="0">
      <a:spcBef>
        <a:spcPct val="20000"/>
      </a:spcBef>
      <a:spcAft>
        <a:spcPct val="0"/>
      </a:spcAft>
      <a:buClr>
        <a:schemeClr val="accent2"/>
      </a:buClr>
      <a:buFont typeface="Monotype Sorts" pitchFamily="2" charset="2"/>
      <a:buChar char="z"/>
      <a:defRPr kumimoji="1" sz="3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umimoji="1" sz="32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umimoji="1" sz="32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umimoji="1" sz="32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umimoji="1" sz="32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CC00"/>
    <a:srgbClr val="FF9900"/>
    <a:srgbClr val="008000"/>
    <a:srgbClr val="33CC33"/>
    <a:srgbClr val="00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40" autoAdjust="0"/>
    <p:restoredTop sz="94618" autoAdjust="0"/>
  </p:normalViewPr>
  <p:slideViewPr>
    <p:cSldViewPr snapToGrid="0">
      <p:cViewPr varScale="1">
        <p:scale>
          <a:sx n="70" d="100"/>
          <a:sy n="70" d="100"/>
        </p:scale>
        <p:origin x="-726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52" d="100"/>
          <a:sy n="52" d="100"/>
        </p:scale>
        <p:origin x="-2940" y="-96"/>
      </p:cViewPr>
      <p:guideLst>
        <p:guide orient="horz" pos="3120"/>
        <p:guide pos="2136"/>
      </p:guideLst>
    </p:cSldViewPr>
  </p:notesViewPr>
  <p:gridSpacing cx="39327138" cy="3932713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FontTx/>
              <a:buNone/>
              <a:defRPr kumimoji="0"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kumimoji="0"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070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FontTx/>
              <a:buNone/>
              <a:defRPr kumimoji="0"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645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3338" y="941070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kumimoji="0" sz="1200">
                <a:latin typeface="Times New Roman" pitchFamily="18" charset="0"/>
              </a:defRPr>
            </a:lvl1pPr>
          </a:lstStyle>
          <a:p>
            <a:fld id="{DD6578B5-8320-49DF-86A6-AF8B48C115F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FontTx/>
              <a:buNone/>
              <a:defRPr kumimoji="0"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3338" y="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kumimoji="0"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440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71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05350"/>
            <a:ext cx="497205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1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384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buClrTx/>
              <a:buFontTx/>
              <a:buNone/>
              <a:defRPr kumimoji="0"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3338" y="9410700"/>
            <a:ext cx="293846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kumimoji="0" sz="1200">
                <a:latin typeface="Times New Roman" pitchFamily="18" charset="0"/>
              </a:defRPr>
            </a:lvl1pPr>
          </a:lstStyle>
          <a:p>
            <a:fld id="{9C2A82E4-AAA7-4D74-A6B1-26BAA7D36DB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2E4-AAA7-4D74-A6B1-26BAA7D36DBA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2E4-AAA7-4D74-A6B1-26BAA7D36DBA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2E4-AAA7-4D74-A6B1-26BAA7D36DBA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2E4-AAA7-4D74-A6B1-26BAA7D36DBA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2E4-AAA7-4D74-A6B1-26BAA7D36DBA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2E4-AAA7-4D74-A6B1-26BAA7D36DBA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2E4-AAA7-4D74-A6B1-26BAA7D36DBA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2E4-AAA7-4D74-A6B1-26BAA7D36DBA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2E4-AAA7-4D74-A6B1-26BAA7D36DBA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2E4-AAA7-4D74-A6B1-26BAA7D36DBA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2E4-AAA7-4D74-A6B1-26BAA7D36DBA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2E4-AAA7-4D74-A6B1-26BAA7D36DB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2E4-AAA7-4D74-A6B1-26BAA7D36DBA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2E4-AAA7-4D74-A6B1-26BAA7D36DBA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2E4-AAA7-4D74-A6B1-26BAA7D36DBA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2E4-AAA7-4D74-A6B1-26BAA7D36DBA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2E4-AAA7-4D74-A6B1-26BAA7D36DBA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2E4-AAA7-4D74-A6B1-26BAA7D36DBA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2E4-AAA7-4D74-A6B1-26BAA7D36DBA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2E4-AAA7-4D74-A6B1-26BAA7D36DBA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2E4-AAA7-4D74-A6B1-26BAA7D36DBA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2E4-AAA7-4D74-A6B1-26BAA7D36DBA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2E4-AAA7-4D74-A6B1-26BAA7D36DB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2E4-AAA7-4D74-A6B1-26BAA7D36DBA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2E4-AAA7-4D74-A6B1-26BAA7D36DBA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2E4-AAA7-4D74-A6B1-26BAA7D36DB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2E4-AAA7-4D74-A6B1-26BAA7D36DB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2E4-AAA7-4D74-A6B1-26BAA7D36DBA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2E4-AAA7-4D74-A6B1-26BAA7D36DBA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2E4-AAA7-4D74-A6B1-26BAA7D36DBA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2A82E4-AAA7-4D74-A6B1-26BAA7D36DBA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685800"/>
            <a:ext cx="7721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886200"/>
            <a:ext cx="6400800" cy="177165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11200" y="6229350"/>
            <a:ext cx="1930400" cy="514350"/>
          </a:xfrm>
        </p:spPr>
        <p:txBody>
          <a:bodyPr/>
          <a:lstStyle>
            <a:lvl1pPr>
              <a:defRPr sz="1400">
                <a:solidFill>
                  <a:srgbClr val="5E574E"/>
                </a:solidFill>
                <a:latin typeface="Arial" charset="0"/>
              </a:defRPr>
            </a:lvl1pPr>
          </a:lstStyle>
          <a:p>
            <a:r>
              <a:rPr lang="en-US" smtClean="0"/>
              <a:t>© F. Arbab 2010</a:t>
            </a: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49600" y="6229350"/>
            <a:ext cx="2844800" cy="514350"/>
          </a:xfrm>
        </p:spPr>
        <p:txBody>
          <a:bodyPr/>
          <a:lstStyle>
            <a:lvl1pPr>
              <a:defRPr sz="1400">
                <a:solidFill>
                  <a:srgbClr val="5E574E"/>
                </a:solidFill>
                <a:latin typeface="Arial" charset="0"/>
              </a:defRPr>
            </a:lvl1pPr>
          </a:lstStyle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604000" y="6229350"/>
            <a:ext cx="1828800" cy="514350"/>
          </a:xfrm>
        </p:spPr>
        <p:txBody>
          <a:bodyPr/>
          <a:lstStyle>
            <a:lvl1pPr>
              <a:defRPr sz="1400">
                <a:solidFill>
                  <a:srgbClr val="5E574E"/>
                </a:solidFill>
                <a:latin typeface="Arial" charset="0"/>
              </a:defRPr>
            </a:lvl1pPr>
          </a:lstStyle>
          <a:p>
            <a:fld id="{76E87C59-0DCF-4D06-8B54-A4D620E7D42D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3079" name="Picture 7" descr="paint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82880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F. Arbab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481257-2DCB-4F18-B85A-8E847A57935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8600" y="228600"/>
            <a:ext cx="2057400" cy="5829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06400" y="228600"/>
            <a:ext cx="6019800" cy="5829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F. Arbab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8CE579-27D4-4136-9303-F9DBE0D6C68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22800" y="1885950"/>
            <a:ext cx="4013200" cy="2009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22800" y="4048125"/>
            <a:ext cx="4013200" cy="20097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31800" y="62293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© F. Arbab 2010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293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31000" y="62293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345A099E-D17D-4F16-AC70-5D6795900B0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6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31800" y="62293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© F. Arbab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22935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31000" y="622935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EE1B09A0-D0E2-4408-89DD-F4758044406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F. Arbab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36CA9-4990-42A0-A7BD-E4E55D19C6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F. Arbab 2010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F596F3-131F-4ABC-86D7-8AC7965A412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2800" y="1885950"/>
            <a:ext cx="4013200" cy="41719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F. Arbab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F0598B-06BB-4985-BBE5-12923A430BD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F. Arbab 2010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48DBA6-629E-46F0-B1DA-B98D3F071FC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F. Arbab 2010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0FCDB7-49D1-46FB-9152-A29B6EFBD53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F. Arbab 2010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DC6A00-36DA-4FA6-9656-73A8662DDA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F. Arbab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DAEF5C-9E2B-48BB-9534-8C95CCA8BE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© F. Arbab 2010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EA73A3-FDC6-482B-A2AE-6A7094CE0B1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06400" y="228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885950"/>
            <a:ext cx="8178800" cy="417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318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buClrTx/>
              <a:buFontTx/>
              <a:buNone/>
              <a:defRPr kumimoji="0" sz="1200">
                <a:solidFill>
                  <a:schemeClr val="folHlink"/>
                </a:solidFill>
                <a:latin typeface="+mn-lt"/>
              </a:defRPr>
            </a:lvl1pPr>
          </a:lstStyle>
          <a:p>
            <a:r>
              <a:rPr lang="en-US" smtClean="0"/>
              <a:t>© F. Arbab 2010</a:t>
            </a:r>
            <a:endParaRPr lang="en-US" dirty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2935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buClrTx/>
              <a:buFontTx/>
              <a:buNone/>
              <a:defRPr kumimoji="0" sz="1200">
                <a:solidFill>
                  <a:schemeClr val="folHlink"/>
                </a:solidFill>
                <a:latin typeface="+mn-lt"/>
              </a:defRPr>
            </a:lvl1pPr>
          </a:lstStyle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31000" y="622935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buClrTx/>
              <a:buFontTx/>
              <a:buNone/>
              <a:defRPr kumimoji="0" sz="1200">
                <a:solidFill>
                  <a:schemeClr val="folHlink"/>
                </a:solidFill>
                <a:latin typeface="+mn-lt"/>
              </a:defRPr>
            </a:lvl1pPr>
          </a:lstStyle>
          <a:p>
            <a:fld id="{A5D9CC28-ED4B-4552-9CE3-0ED682B1D749}" type="slidenum">
              <a:rPr lang="en-US"/>
              <a:pPr/>
              <a:t>‹#›</a:t>
            </a:fld>
            <a:endParaRPr lang="en-US"/>
          </a:p>
        </p:txBody>
      </p:sp>
      <p:pic>
        <p:nvPicPr>
          <p:cNvPr id="2055" name="Picture 7" descr="paint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C0C0C0"/>
              </a:clrFrom>
              <a:clrTo>
                <a:srgbClr val="C0C0C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14400" y="1314450"/>
            <a:ext cx="8229600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33C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33CC"/>
          </a:solidFill>
          <a:latin typeface="Comic Sans MS" pitchFamily="66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33CC"/>
          </a:solidFill>
          <a:latin typeface="Comic Sans MS" pitchFamily="66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33CC"/>
          </a:solidFill>
          <a:latin typeface="Comic Sans MS" pitchFamily="66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33CC"/>
          </a:solidFill>
          <a:latin typeface="Comic Sans MS" pitchFamily="66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33CC"/>
          </a:solidFill>
          <a:latin typeface="Comic Sans MS" pitchFamily="66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33CC"/>
          </a:solidFill>
          <a:latin typeface="Comic Sans MS" pitchFamily="66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33CC"/>
          </a:solidFill>
          <a:latin typeface="Comic Sans MS" pitchFamily="66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000">
          <a:solidFill>
            <a:srgbClr val="0033CC"/>
          </a:solidFill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q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o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–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erriam-webster.com/dictionary/ignorant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merriam-webster.com/dictionary/uninformed" TargetMode="External"/><Relationship Id="rId4" Type="http://schemas.openxmlformats.org/officeDocument/2006/relationships/hyperlink" Target="http://www.merriam-webster.com/dictionary/unaware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Italy" TargetMode="External"/><Relationship Id="rId5" Type="http://schemas.openxmlformats.org/officeDocument/2006/relationships/hyperlink" Target="http://en.wikipedia.org/wiki/Piedmont" TargetMode="External"/><Relationship Id="rId4" Type="http://schemas.openxmlformats.org/officeDocument/2006/relationships/hyperlink" Target="http://en.wikipedia.org/w/index.php?title=Spinetta,_Italy&amp;action=edit&amp;redlink=1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Mathematical_induction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www.merriam-webster.com/dictionary/vexatious" TargetMode="External"/><Relationship Id="rId3" Type="http://schemas.openxmlformats.org/officeDocument/2006/relationships/hyperlink" Target="http://www.merriam-webster.com/dictionary/stupid" TargetMode="External"/><Relationship Id="rId7" Type="http://schemas.openxmlformats.org/officeDocument/2006/relationships/hyperlink" Target="http://www.merriam-webster.com/dictionary/senseles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merriam-webster.com/dictionary/torpid" TargetMode="External"/><Relationship Id="rId5" Type="http://schemas.openxmlformats.org/officeDocument/2006/relationships/hyperlink" Target="http://www.merriam-webster.com/dictionary/brutish" TargetMode="External"/><Relationship Id="rId4" Type="http://schemas.openxmlformats.org/officeDocument/2006/relationships/hyperlink" Target="http://www.merriam-webster.com/dictionary/obtuse" TargetMode="External"/><Relationship Id="rId9" Type="http://schemas.openxmlformats.org/officeDocument/2006/relationships/hyperlink" Target="http://www.merriam-webster.com/dictionary/exasperating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Saint_Petersburg" TargetMode="External"/><Relationship Id="rId7" Type="http://schemas.openxmlformats.org/officeDocument/2006/relationships/image" Target="../media/image3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Germany" TargetMode="External"/><Relationship Id="rId5" Type="http://schemas.openxmlformats.org/officeDocument/2006/relationships/hyperlink" Target="http://en.wikipedia.org/wiki/Halle,_Saxony-Anhalt" TargetMode="External"/><Relationship Id="rId4" Type="http://schemas.openxmlformats.org/officeDocument/2006/relationships/hyperlink" Target="http://en.wikipedia.org/wiki/Russia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hyperlink" Target="http://en.wikipedia.org/wiki/K%C3%B6nigsberg" TargetMode="External"/><Relationship Id="rId7" Type="http://schemas.openxmlformats.org/officeDocument/2006/relationships/hyperlink" Target="http://en.wikipedia.org/wiki/Germany" TargetMode="External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G%C3%B6ttingen" TargetMode="External"/><Relationship Id="rId5" Type="http://schemas.openxmlformats.org/officeDocument/2006/relationships/hyperlink" Target="http://en.wikipedia.org/wiki/Province_of_Prussia" TargetMode="External"/><Relationship Id="rId4" Type="http://schemas.openxmlformats.org/officeDocument/2006/relationships/hyperlink" Target="http://en.wikipedia.org/wiki/Wehlau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jpeg"/><Relationship Id="rId3" Type="http://schemas.openxmlformats.org/officeDocument/2006/relationships/hyperlink" Target="http://en.wikipedia.org/wiki/Brno" TargetMode="External"/><Relationship Id="rId7" Type="http://schemas.openxmlformats.org/officeDocument/2006/relationships/hyperlink" Target="http://en.wikipedia.org/wiki/United_States" TargetMode="External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Princeton,_New_Jersey" TargetMode="External"/><Relationship Id="rId5" Type="http://schemas.openxmlformats.org/officeDocument/2006/relationships/hyperlink" Target="http://en.wikipedia.org/wiki/Austria-Hungary" TargetMode="External"/><Relationship Id="rId4" Type="http://schemas.openxmlformats.org/officeDocument/2006/relationships/hyperlink" Target="http://en.wikipedia.org/wiki/Moravia" TargetMode="Externa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en.wikipedia.org/wiki/Maida_Vale" TargetMode="External"/><Relationship Id="rId7" Type="http://schemas.openxmlformats.org/officeDocument/2006/relationships/hyperlink" Target="http://en.wikipedia.org/wiki/Cheshire" TargetMode="External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Wilmslow" TargetMode="External"/><Relationship Id="rId5" Type="http://schemas.openxmlformats.org/officeDocument/2006/relationships/hyperlink" Target="http://en.wikipedia.org/wiki/England" TargetMode="External"/><Relationship Id="rId4" Type="http://schemas.openxmlformats.org/officeDocument/2006/relationships/hyperlink" Target="http://en.wikipedia.org/wiki/London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2800" dirty="0" smtClean="0"/>
              <a:t>Silly Questions, Infinity, and Other Things</a:t>
            </a:r>
            <a:endParaRPr lang="en-US" sz="2800" i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 err="1">
                <a:solidFill>
                  <a:schemeClr val="accent1"/>
                </a:solidFill>
              </a:rPr>
              <a:t>Farhad</a:t>
            </a:r>
            <a:r>
              <a:rPr lang="en-US" sz="1800" dirty="0">
                <a:solidFill>
                  <a:schemeClr val="accent1"/>
                </a:solidFill>
              </a:rPr>
              <a:t> </a:t>
            </a:r>
            <a:r>
              <a:rPr lang="en-US" sz="1800" dirty="0" err="1">
                <a:solidFill>
                  <a:schemeClr val="accent1"/>
                </a:solidFill>
              </a:rPr>
              <a:t>Arbab</a:t>
            </a:r>
            <a:endParaRPr lang="en-US" sz="1800" dirty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endParaRPr lang="en-US" sz="1200" dirty="0">
              <a:solidFill>
                <a:schemeClr val="accent1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200" dirty="0" smtClean="0">
                <a:solidFill>
                  <a:srgbClr val="008000"/>
                </a:solidFill>
              </a:rPr>
              <a:t>Center </a:t>
            </a:r>
            <a:r>
              <a:rPr lang="en-US" sz="1200" dirty="0">
                <a:solidFill>
                  <a:srgbClr val="008000"/>
                </a:solidFill>
              </a:rPr>
              <a:t>for Mathematics and Computer Science (CWI), </a:t>
            </a:r>
            <a:r>
              <a:rPr lang="en-US" sz="1200" dirty="0" smtClean="0">
                <a:solidFill>
                  <a:srgbClr val="008000"/>
                </a:solidFill>
              </a:rPr>
              <a:t>Amsterdam</a:t>
            </a:r>
          </a:p>
          <a:p>
            <a:pPr>
              <a:lnSpc>
                <a:spcPct val="80000"/>
              </a:lnSpc>
            </a:pPr>
            <a:r>
              <a:rPr lang="en-US" sz="1200" dirty="0" smtClean="0">
                <a:solidFill>
                  <a:srgbClr val="008000"/>
                </a:solidFill>
              </a:rPr>
              <a:t>                     and</a:t>
            </a:r>
            <a:endParaRPr lang="en-US" sz="1200" dirty="0">
              <a:solidFill>
                <a:srgbClr val="008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200" dirty="0">
                <a:solidFill>
                  <a:srgbClr val="008000"/>
                </a:solidFill>
              </a:rPr>
              <a:t>Leiden Institute for Advanced Computer Science (LIACS), Leiden University</a:t>
            </a:r>
          </a:p>
          <a:p>
            <a:pPr>
              <a:lnSpc>
                <a:spcPct val="80000"/>
              </a:lnSpc>
            </a:pPr>
            <a:r>
              <a:rPr lang="en-US" sz="1200" dirty="0">
                <a:solidFill>
                  <a:srgbClr val="008000"/>
                </a:solidFill>
              </a:rPr>
              <a:t>The Netherlands</a:t>
            </a:r>
          </a:p>
          <a:p>
            <a:pPr algn="ctr">
              <a:lnSpc>
                <a:spcPct val="80000"/>
              </a:lnSpc>
            </a:pPr>
            <a:endParaRPr lang="en-US" sz="1200" dirty="0">
              <a:solidFill>
                <a:srgbClr val="008000"/>
              </a:solidFill>
            </a:endParaRPr>
          </a:p>
          <a:p>
            <a:pPr>
              <a:lnSpc>
                <a:spcPct val="80000"/>
              </a:lnSpc>
            </a:pPr>
            <a:endParaRPr lang="en-US" sz="1200" dirty="0">
              <a:solidFill>
                <a:srgbClr val="008000"/>
              </a:solidFill>
            </a:endParaRPr>
          </a:p>
          <a:p>
            <a:pPr>
              <a:lnSpc>
                <a:spcPct val="80000"/>
              </a:lnSpc>
            </a:pPr>
            <a:r>
              <a:rPr lang="en-US" sz="1200" dirty="0" smtClean="0">
                <a:solidFill>
                  <a:schemeClr val="folHlink"/>
                </a:solidFill>
              </a:rPr>
              <a:t>23 January 2010</a:t>
            </a:r>
            <a:endParaRPr lang="en-US" sz="1200" dirty="0">
              <a:solidFill>
                <a:schemeClr val="folHlink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Ignorance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b="1" dirty="0"/>
              <a:t>Ignorance</a:t>
            </a:r>
            <a:endParaRPr lang="en-US" sz="2800" dirty="0"/>
          </a:p>
          <a:p>
            <a:pPr lvl="1"/>
            <a:r>
              <a:rPr lang="en-US" sz="2400" dirty="0"/>
              <a:t>The state or fact of being </a:t>
            </a:r>
            <a:r>
              <a:rPr lang="en-US" sz="2400" b="1" dirty="0">
                <a:hlinkClick r:id="rId3"/>
              </a:rPr>
              <a:t>ignorant</a:t>
            </a:r>
            <a:r>
              <a:rPr lang="en-US" sz="2400" dirty="0"/>
              <a:t> </a:t>
            </a:r>
            <a:r>
              <a:rPr lang="en-US" sz="2400" b="1" dirty="0"/>
              <a:t>:</a:t>
            </a:r>
            <a:r>
              <a:rPr lang="en-US" sz="2400" dirty="0"/>
              <a:t> lack of knowledge, education, or awareness </a:t>
            </a:r>
          </a:p>
          <a:p>
            <a:r>
              <a:rPr lang="en-US" sz="2800" b="1" dirty="0"/>
              <a:t>ignorant</a:t>
            </a:r>
            <a:r>
              <a:rPr lang="en-US" sz="2800" dirty="0"/>
              <a:t> </a:t>
            </a:r>
            <a:r>
              <a:rPr lang="en-US" sz="2800" b="1" dirty="0"/>
              <a:t> </a:t>
            </a:r>
            <a:r>
              <a:rPr lang="en-US" sz="2800" dirty="0"/>
              <a:t> </a:t>
            </a:r>
          </a:p>
          <a:p>
            <a:pPr lvl="1"/>
            <a:r>
              <a:rPr lang="en-US" sz="2400" b="1" dirty="0"/>
              <a:t>1: </a:t>
            </a:r>
          </a:p>
          <a:p>
            <a:pPr lvl="2"/>
            <a:r>
              <a:rPr lang="en-US" sz="2000" b="1" dirty="0"/>
              <a:t>a:</a:t>
            </a:r>
            <a:r>
              <a:rPr lang="en-US" sz="2000" dirty="0"/>
              <a:t> destitute of knowledge or education; </a:t>
            </a:r>
            <a:r>
              <a:rPr lang="en-US" sz="2000" i="1" dirty="0"/>
              <a:t>also</a:t>
            </a:r>
            <a:r>
              <a:rPr lang="en-US" sz="2000" b="1" dirty="0"/>
              <a:t> :</a:t>
            </a:r>
            <a:r>
              <a:rPr lang="en-US" sz="2000" dirty="0"/>
              <a:t> lacking knowledge or comprehension of the thing specified </a:t>
            </a:r>
          </a:p>
          <a:p>
            <a:pPr lvl="2"/>
            <a:r>
              <a:rPr lang="en-US" sz="2000" b="1" dirty="0"/>
              <a:t>b:</a:t>
            </a:r>
            <a:r>
              <a:rPr lang="en-US" sz="2000" dirty="0"/>
              <a:t> resulting from or showing lack of knowledge or intelligence</a:t>
            </a:r>
            <a:endParaRPr lang="en-US" sz="2000" b="1" dirty="0"/>
          </a:p>
          <a:p>
            <a:pPr lvl="1"/>
            <a:r>
              <a:rPr lang="en-US" sz="2400" b="1" dirty="0"/>
              <a:t>2:</a:t>
            </a:r>
            <a:r>
              <a:rPr lang="en-US" sz="2400" dirty="0"/>
              <a:t> </a:t>
            </a:r>
            <a:r>
              <a:rPr lang="en-US" sz="2400" b="1" dirty="0">
                <a:hlinkClick r:id="rId4"/>
              </a:rPr>
              <a:t>unaware</a:t>
            </a:r>
            <a:r>
              <a:rPr lang="en-US" sz="2400" dirty="0"/>
              <a:t>, </a:t>
            </a:r>
            <a:r>
              <a:rPr lang="en-US" sz="2400" b="1" dirty="0">
                <a:hlinkClick r:id="rId5"/>
              </a:rPr>
              <a:t>uninformed</a:t>
            </a:r>
            <a:endParaRPr lang="en-US" sz="2400" b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F. Arbab 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36CA9-4990-42A0-A7BD-E4E55D19C60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Silly Questions, Infinity, &amp; Other Things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Forms of Ignorance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Ignorance is bliss</a:t>
            </a:r>
          </a:p>
          <a:p>
            <a:pPr>
              <a:lnSpc>
                <a:spcPct val="90000"/>
              </a:lnSpc>
            </a:pPr>
            <a:r>
              <a:rPr lang="en-US" dirty="0"/>
              <a:t>What you do not know cannot hurt you.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But you have to be lucky to qualify!</a:t>
            </a:r>
          </a:p>
          <a:p>
            <a:pPr>
              <a:lnSpc>
                <a:spcPct val="90000"/>
              </a:lnSpc>
            </a:pPr>
            <a:r>
              <a:rPr lang="en-US" dirty="0"/>
              <a:t>Unaware ignorance</a:t>
            </a:r>
          </a:p>
          <a:p>
            <a:pPr>
              <a:lnSpc>
                <a:spcPct val="90000"/>
              </a:lnSpc>
            </a:pPr>
            <a:r>
              <a:rPr lang="en-US" dirty="0"/>
              <a:t>Aware ignorance</a:t>
            </a:r>
          </a:p>
          <a:p>
            <a:pPr>
              <a:lnSpc>
                <a:spcPct val="90000"/>
              </a:lnSpc>
            </a:pPr>
            <a:r>
              <a:rPr lang="en-US" dirty="0"/>
              <a:t>Deliberate ignorance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Deluding oneself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Ignoring the irrelevant: Abstraction</a:t>
            </a:r>
          </a:p>
          <a:p>
            <a:pPr lvl="2">
              <a:lnSpc>
                <a:spcPct val="90000"/>
              </a:lnSpc>
            </a:pPr>
            <a:r>
              <a:rPr lang="en-US" dirty="0"/>
              <a:t>basis for mathematics!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F. Arbab 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36CA9-4990-42A0-A7BD-E4E55D19C60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Silly Questions, Infinity, &amp; Other Things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2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92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2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Abstraction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Abstraction is a cognitive means to overcome complexity</a:t>
            </a:r>
          </a:p>
          <a:p>
            <a:pPr lvl="1"/>
            <a:r>
              <a:rPr lang="en-US" dirty="0"/>
              <a:t>Focus on essential features and suppress/ignore the rest.</a:t>
            </a:r>
          </a:p>
          <a:p>
            <a:pPr lvl="1"/>
            <a:r>
              <a:rPr lang="en-US" dirty="0"/>
              <a:t>A many-to-one mapping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F. Arbab 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36CA9-4990-42A0-A7BD-E4E55D19C60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Silly Questions, Infinity, &amp; Other Things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first major advance in abstraction was the concept of numbers</a:t>
            </a:r>
          </a:p>
          <a:p>
            <a:pPr lvl="1"/>
            <a:r>
              <a:rPr lang="en-US" dirty="0" smtClean="0"/>
              <a:t>Correspondence between elements of sets</a:t>
            </a:r>
          </a:p>
          <a:p>
            <a:r>
              <a:rPr lang="en-US" dirty="0" smtClean="0"/>
              <a:t>The second was the use of numerals to represent numbers</a:t>
            </a:r>
          </a:p>
          <a:p>
            <a:pPr lvl="1"/>
            <a:r>
              <a:rPr lang="en-US" dirty="0" smtClean="0"/>
              <a:t>Egyptians had a powerful system with hieroglyphs for 1 to 10.</a:t>
            </a:r>
          </a:p>
          <a:p>
            <a:pPr lvl="1"/>
            <a:r>
              <a:rPr lang="en-US" dirty="0" smtClean="0"/>
              <a:t>Babylonians had a place value </a:t>
            </a:r>
            <a:r>
              <a:rPr lang="en-US" dirty="0" smtClean="0"/>
              <a:t>system.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F. Arbab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36CA9-4990-42A0-A7BD-E4E55D19C60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Concept of Number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Consider a set of men and a set of beads.</a:t>
            </a:r>
          </a:p>
          <a:p>
            <a:r>
              <a:rPr lang="en-US" sz="2400" dirty="0" smtClean="0"/>
              <a:t>If each man has a single bead and each bead belongs to a single man, we have a </a:t>
            </a:r>
            <a:r>
              <a:rPr lang="en-US" sz="2400" dirty="0" smtClean="0">
                <a:solidFill>
                  <a:srgbClr val="FF0000"/>
                </a:solidFill>
              </a:rPr>
              <a:t>one-to-one correspondence</a:t>
            </a:r>
            <a:r>
              <a:rPr lang="en-US" sz="2400" dirty="0" smtClean="0"/>
              <a:t> between (the elements of) these two sets.</a:t>
            </a:r>
          </a:p>
          <a:p>
            <a:r>
              <a:rPr lang="en-US" sz="2400" dirty="0" smtClean="0"/>
              <a:t>All sets that have such a one-to-one correspondence with these sets have the same size.</a:t>
            </a:r>
          </a:p>
          <a:p>
            <a:r>
              <a:rPr lang="en-US" sz="2400" dirty="0" smtClean="0"/>
              <a:t>A number is an abstraction of all these sets, ignoring all of their properties except their common size.</a:t>
            </a:r>
          </a:p>
          <a:p>
            <a:r>
              <a:rPr lang="en-US" sz="2400" dirty="0" smtClean="0"/>
              <a:t>Numerals are symbols that represent numbers</a:t>
            </a:r>
          </a:p>
          <a:p>
            <a:pPr lvl="1"/>
            <a:r>
              <a:rPr lang="en-US" sz="2000" dirty="0" smtClean="0"/>
              <a:t>We commonly use the base-10 place-value system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F. Arbab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36CA9-4990-42A0-A7BD-E4E55D19C60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Historically:</a:t>
            </a:r>
          </a:p>
          <a:p>
            <a:pPr lvl="1"/>
            <a:r>
              <a:rPr lang="en-US" sz="2400" dirty="0" smtClean="0"/>
              <a:t>1, 2, 3, 4, …</a:t>
            </a:r>
          </a:p>
          <a:p>
            <a:r>
              <a:rPr lang="en-US" sz="2800" dirty="0" smtClean="0"/>
              <a:t>Since late 19</a:t>
            </a:r>
            <a:r>
              <a:rPr lang="en-US" sz="2800" baseline="30000" dirty="0" smtClean="0"/>
              <a:t>th</a:t>
            </a:r>
            <a:r>
              <a:rPr lang="en-US" sz="2800" dirty="0" smtClean="0"/>
              <a:t> century:</a:t>
            </a:r>
          </a:p>
          <a:p>
            <a:pPr lvl="1"/>
            <a:r>
              <a:rPr lang="en-US" sz="2400" dirty="0" smtClean="0"/>
              <a:t>0, 1, 2, 3, …</a:t>
            </a:r>
          </a:p>
          <a:p>
            <a:r>
              <a:rPr lang="en-US" sz="2800" dirty="0" smtClean="0">
                <a:solidFill>
                  <a:srgbClr val="FF0000"/>
                </a:solidFill>
              </a:rPr>
              <a:t>Counting</a:t>
            </a:r>
            <a:r>
              <a:rPr lang="en-US" sz="2800" dirty="0" smtClean="0"/>
              <a:t> is establishing a one-to-one correspondence between (the elements of) a set and (the elements of the set of) natural numbers.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© F. Arbab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36CA9-4990-42A0-A7BD-E4E55D19C60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Puzzle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10 bags of identical looking gold coins</a:t>
            </a:r>
          </a:p>
          <a:p>
            <a:r>
              <a:rPr lang="en-US" dirty="0" smtClean="0"/>
              <a:t>Every coin in 9 bags weighs 100 grams</a:t>
            </a:r>
          </a:p>
          <a:p>
            <a:r>
              <a:rPr lang="en-US" dirty="0" smtClean="0"/>
              <a:t>Every coin in one bag weighs 90 grams</a:t>
            </a:r>
          </a:p>
          <a:p>
            <a:r>
              <a:rPr lang="en-US" dirty="0" smtClean="0"/>
              <a:t>Determine which bag contains defective coins using a single scale only once.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F. Arbab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36CA9-4990-42A0-A7BD-E4E55D19C600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Arithmetic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Natural numbers have been used in arithmetic for millennia, </a:t>
            </a:r>
            <a:endParaRPr lang="en-US" dirty="0" smtClean="0"/>
          </a:p>
          <a:p>
            <a:r>
              <a:rPr lang="en-US" dirty="0" smtClean="0"/>
              <a:t>Until 19</a:t>
            </a:r>
            <a:r>
              <a:rPr lang="en-US" baseline="30000" dirty="0" smtClean="0"/>
              <a:t>th</a:t>
            </a:r>
            <a:r>
              <a:rPr lang="en-US" dirty="0" smtClean="0"/>
              <a:t> century, it </a:t>
            </a:r>
            <a:r>
              <a:rPr lang="en-US" dirty="0" smtClean="0"/>
              <a:t>was not clear why some of the properties of arithmetic and natural numbers hold.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F. Arbab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36CA9-4990-42A0-A7BD-E4E55D19C600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Giuseppe </a:t>
            </a:r>
            <a:r>
              <a:rPr lang="en-US" dirty="0" err="1" smtClean="0"/>
              <a:t>Peano</a:t>
            </a:r>
            <a:endParaRPr lang="en-US" dirty="0"/>
          </a:p>
        </p:txBody>
      </p:sp>
      <p:pic>
        <p:nvPicPr>
          <p:cNvPr id="7" name="Content Placeholder 6" descr="Giuseppe_Peano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185236" y="1844296"/>
            <a:ext cx="2286000" cy="2781300"/>
          </a:xfr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F. Arbab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36CA9-4990-42A0-A7BD-E4E55D19C600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585342" y="4926842"/>
            <a:ext cx="5624873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>
              <a:buNone/>
            </a:pPr>
            <a:r>
              <a:rPr lang="en-US" sz="2000" dirty="0" smtClean="0"/>
              <a:t>Born: 27 </a:t>
            </a:r>
            <a:r>
              <a:rPr lang="en-US" sz="2000" dirty="0" smtClean="0"/>
              <a:t>August </a:t>
            </a:r>
            <a:r>
              <a:rPr lang="en-US" sz="2000" dirty="0" smtClean="0"/>
              <a:t>1858 </a:t>
            </a:r>
            <a:r>
              <a:rPr lang="en-US" sz="2000" dirty="0" err="1" smtClean="0">
                <a:hlinkClick r:id="rId4" action="ppaction://hlinkfile" tooltip="Spinetta, Italy (page does not exist)"/>
              </a:rPr>
              <a:t>Spinetta</a:t>
            </a:r>
            <a:r>
              <a:rPr lang="en-US" sz="2000" dirty="0" smtClean="0"/>
              <a:t>, </a:t>
            </a:r>
            <a:r>
              <a:rPr lang="en-US" sz="2000" dirty="0" smtClean="0">
                <a:hlinkClick r:id="rId5" action="ppaction://hlinkfile" tooltip="Piedmont"/>
              </a:rPr>
              <a:t>Piedmont</a:t>
            </a:r>
            <a:r>
              <a:rPr lang="en-US" sz="2000" dirty="0" smtClean="0"/>
              <a:t>, </a:t>
            </a:r>
            <a:r>
              <a:rPr lang="en-US" sz="2000" dirty="0" smtClean="0">
                <a:hlinkClick r:id="rId6" action="ppaction://hlinkfile" tooltip="Italy"/>
              </a:rPr>
              <a:t>Italy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pPr algn="l">
              <a:buNone/>
            </a:pPr>
            <a:r>
              <a:rPr lang="en-US" sz="2000" dirty="0" smtClean="0"/>
              <a:t>Died: </a:t>
            </a:r>
            <a:r>
              <a:rPr lang="en-US" sz="2000" dirty="0" smtClean="0"/>
              <a:t>20 April 1932 (aged 73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Peano</a:t>
            </a:r>
            <a:r>
              <a:rPr lang="en-US" dirty="0" smtClean="0"/>
              <a:t> Axioms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Giuseppe </a:t>
            </a:r>
            <a:r>
              <a:rPr lang="en-US" sz="2800" dirty="0" err="1" smtClean="0"/>
              <a:t>Peano</a:t>
            </a:r>
            <a:r>
              <a:rPr lang="en-US" sz="2800" dirty="0" smtClean="0"/>
              <a:t> </a:t>
            </a:r>
            <a:r>
              <a:rPr lang="en-US" sz="2800" dirty="0" smtClean="0"/>
              <a:t>formal theory of the natural </a:t>
            </a:r>
            <a:r>
              <a:rPr lang="en-US" sz="2800" dirty="0" smtClean="0"/>
              <a:t>numbers:</a:t>
            </a:r>
            <a:endParaRPr lang="en-US" sz="2800" dirty="0" smtClean="0"/>
          </a:p>
          <a:p>
            <a:pPr lvl="1"/>
            <a:r>
              <a:rPr lang="en-US" sz="2000" dirty="0" smtClean="0"/>
              <a:t>There is a natural number 0. </a:t>
            </a:r>
          </a:p>
          <a:p>
            <a:pPr lvl="1"/>
            <a:r>
              <a:rPr lang="en-US" sz="2000" dirty="0" smtClean="0"/>
              <a:t>Every natural number </a:t>
            </a:r>
            <a:r>
              <a:rPr lang="en-US" sz="2000" i="1" dirty="0" smtClean="0"/>
              <a:t>a</a:t>
            </a:r>
            <a:r>
              <a:rPr lang="en-US" sz="2000" dirty="0" smtClean="0"/>
              <a:t> has a natural number successor, denoted by </a:t>
            </a:r>
            <a:r>
              <a:rPr lang="en-US" sz="2000" i="1" dirty="0" smtClean="0"/>
              <a:t>S</a:t>
            </a:r>
            <a:r>
              <a:rPr lang="en-US" sz="2000" dirty="0" smtClean="0"/>
              <a:t>(</a:t>
            </a:r>
            <a:r>
              <a:rPr lang="en-US" sz="2000" i="1" dirty="0" smtClean="0"/>
              <a:t>a</a:t>
            </a:r>
            <a:r>
              <a:rPr lang="en-US" sz="2000" dirty="0" smtClean="0"/>
              <a:t>). Intuitively, </a:t>
            </a:r>
            <a:r>
              <a:rPr lang="en-US" sz="2000" i="1" dirty="0" smtClean="0"/>
              <a:t>S</a:t>
            </a:r>
            <a:r>
              <a:rPr lang="en-US" sz="2000" dirty="0" smtClean="0"/>
              <a:t>(</a:t>
            </a:r>
            <a:r>
              <a:rPr lang="en-US" sz="2000" i="1" dirty="0" smtClean="0"/>
              <a:t>a</a:t>
            </a:r>
            <a:r>
              <a:rPr lang="en-US" sz="2000" dirty="0" smtClean="0"/>
              <a:t>) is </a:t>
            </a:r>
            <a:r>
              <a:rPr lang="en-US" sz="2000" i="1" dirty="0" smtClean="0"/>
              <a:t>a</a:t>
            </a:r>
            <a:r>
              <a:rPr lang="en-US" sz="2000" dirty="0" smtClean="0"/>
              <a:t>+1. </a:t>
            </a:r>
          </a:p>
          <a:p>
            <a:pPr lvl="1"/>
            <a:r>
              <a:rPr lang="en-US" sz="2000" dirty="0" smtClean="0"/>
              <a:t>There is no natural number whose successor is 0. </a:t>
            </a:r>
          </a:p>
          <a:p>
            <a:pPr lvl="1"/>
            <a:r>
              <a:rPr lang="en-US" sz="2000" dirty="0" smtClean="0"/>
              <a:t>Distinct natural numbers have distinct successors: if </a:t>
            </a:r>
            <a:r>
              <a:rPr lang="en-US" sz="2000" i="1" dirty="0" smtClean="0"/>
              <a:t>a</a:t>
            </a:r>
            <a:r>
              <a:rPr lang="en-US" sz="2000" dirty="0" smtClean="0"/>
              <a:t> ≠ </a:t>
            </a:r>
            <a:r>
              <a:rPr lang="en-US" sz="2000" i="1" dirty="0" smtClean="0"/>
              <a:t>b</a:t>
            </a:r>
            <a:r>
              <a:rPr lang="en-US" sz="2000" dirty="0" smtClean="0"/>
              <a:t>, then </a:t>
            </a:r>
            <a:r>
              <a:rPr lang="en-US" sz="2000" i="1" dirty="0" smtClean="0"/>
              <a:t>S</a:t>
            </a:r>
            <a:r>
              <a:rPr lang="en-US" sz="2000" dirty="0" smtClean="0"/>
              <a:t>(</a:t>
            </a:r>
            <a:r>
              <a:rPr lang="en-US" sz="2000" i="1" dirty="0" smtClean="0"/>
              <a:t>a</a:t>
            </a:r>
            <a:r>
              <a:rPr lang="en-US" sz="2000" dirty="0" smtClean="0"/>
              <a:t>) ≠ </a:t>
            </a:r>
            <a:r>
              <a:rPr lang="en-US" sz="2000" i="1" dirty="0" smtClean="0"/>
              <a:t>S</a:t>
            </a:r>
            <a:r>
              <a:rPr lang="en-US" sz="2000" dirty="0" smtClean="0"/>
              <a:t>(</a:t>
            </a:r>
            <a:r>
              <a:rPr lang="en-US" sz="2000" i="1" dirty="0" smtClean="0"/>
              <a:t>b</a:t>
            </a:r>
            <a:r>
              <a:rPr lang="en-US" sz="2000" dirty="0" smtClean="0"/>
              <a:t>). </a:t>
            </a:r>
          </a:p>
          <a:p>
            <a:pPr lvl="1"/>
            <a:r>
              <a:rPr lang="en-US" sz="2000" dirty="0" smtClean="0"/>
              <a:t>If a property is possessed by 0 and also by the successor of every natural number which possesses it, then it is possessed by all natural numbers. (This postulate ensures that the proof technique of </a:t>
            </a:r>
            <a:r>
              <a:rPr lang="en-US" sz="2000" dirty="0" smtClean="0">
                <a:hlinkClick r:id="rId3" action="ppaction://hlinkfile" tooltip="Mathematical induction"/>
              </a:rPr>
              <a:t>mathematical induction</a:t>
            </a:r>
            <a:r>
              <a:rPr lang="en-US" sz="2000" dirty="0" smtClean="0"/>
              <a:t> is valid.)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F. Arbab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36CA9-4990-42A0-A7BD-E4E55D19C600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Stupidity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b="1" dirty="0"/>
              <a:t>Stupidity</a:t>
            </a:r>
          </a:p>
          <a:p>
            <a:pPr lvl="1">
              <a:lnSpc>
                <a:spcPct val="80000"/>
              </a:lnSpc>
            </a:pPr>
            <a:r>
              <a:rPr lang="en-US" sz="1600" b="1" dirty="0"/>
              <a:t>1</a:t>
            </a:r>
            <a:r>
              <a:rPr lang="en-US" sz="1600" dirty="0"/>
              <a:t> </a:t>
            </a:r>
            <a:r>
              <a:rPr lang="en-US" sz="1600" b="1" dirty="0"/>
              <a:t>:</a:t>
            </a:r>
            <a:r>
              <a:rPr lang="en-US" sz="1600" dirty="0"/>
              <a:t> the quality or state of being </a:t>
            </a:r>
            <a:r>
              <a:rPr lang="en-US" sz="1600" b="1" dirty="0">
                <a:hlinkClick r:id="rId3"/>
              </a:rPr>
              <a:t>stupid</a:t>
            </a:r>
            <a:r>
              <a:rPr lang="en-US" sz="16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600" b="1" dirty="0"/>
              <a:t>2 :</a:t>
            </a:r>
            <a:r>
              <a:rPr lang="en-US" sz="1600" dirty="0"/>
              <a:t> a </a:t>
            </a:r>
            <a:r>
              <a:rPr lang="en-US" sz="1600" b="1" dirty="0">
                <a:hlinkClick r:id="rId3"/>
              </a:rPr>
              <a:t>stupid</a:t>
            </a:r>
            <a:r>
              <a:rPr lang="en-US" sz="1600" dirty="0"/>
              <a:t> idea or act </a:t>
            </a:r>
          </a:p>
          <a:p>
            <a:pPr>
              <a:lnSpc>
                <a:spcPct val="80000"/>
              </a:lnSpc>
            </a:pPr>
            <a:r>
              <a:rPr lang="en-US" sz="1800" b="1" dirty="0"/>
              <a:t>Stupid</a:t>
            </a:r>
          </a:p>
          <a:p>
            <a:pPr lvl="1">
              <a:lnSpc>
                <a:spcPct val="80000"/>
              </a:lnSpc>
            </a:pPr>
            <a:r>
              <a:rPr lang="en-US" sz="1600" b="1" dirty="0"/>
              <a:t>Etymology: </a:t>
            </a:r>
            <a:r>
              <a:rPr lang="en-US" sz="1600" dirty="0"/>
              <a:t>Middle French </a:t>
            </a:r>
            <a:r>
              <a:rPr lang="en-US" sz="1600" i="1" dirty="0" err="1"/>
              <a:t>stupide</a:t>
            </a:r>
            <a:r>
              <a:rPr lang="en-US" sz="1600" i="1" dirty="0"/>
              <a:t>,</a:t>
            </a:r>
            <a:r>
              <a:rPr lang="en-US" sz="1600" dirty="0"/>
              <a:t> from Latin </a:t>
            </a:r>
            <a:r>
              <a:rPr lang="en-US" sz="1600" i="1" dirty="0" err="1"/>
              <a:t>stupidus</a:t>
            </a:r>
            <a:r>
              <a:rPr lang="en-US" sz="1600" i="1" dirty="0"/>
              <a:t>,</a:t>
            </a:r>
            <a:r>
              <a:rPr lang="en-US" sz="1600" dirty="0"/>
              <a:t> from </a:t>
            </a:r>
            <a:r>
              <a:rPr lang="en-US" sz="1600" i="1" dirty="0" err="1"/>
              <a:t>stupēre</a:t>
            </a:r>
            <a:r>
              <a:rPr lang="en-US" sz="1600" dirty="0"/>
              <a:t> to be numb, be astonished </a:t>
            </a:r>
            <a:r>
              <a:rPr lang="en-US" sz="1600" dirty="0" smtClean="0"/>
              <a:t> </a:t>
            </a:r>
            <a:endParaRPr lang="en-US" sz="1600" dirty="0"/>
          </a:p>
          <a:p>
            <a:pPr lvl="1">
              <a:lnSpc>
                <a:spcPct val="80000"/>
              </a:lnSpc>
            </a:pPr>
            <a:r>
              <a:rPr lang="en-US" sz="1600" b="1" dirty="0"/>
              <a:t>1: </a:t>
            </a:r>
          </a:p>
          <a:p>
            <a:pPr lvl="2">
              <a:lnSpc>
                <a:spcPct val="80000"/>
              </a:lnSpc>
            </a:pPr>
            <a:r>
              <a:rPr lang="en-US" sz="1400" b="1" dirty="0"/>
              <a:t>a:</a:t>
            </a:r>
            <a:r>
              <a:rPr lang="en-US" sz="1400" dirty="0"/>
              <a:t> slow of mind </a:t>
            </a:r>
            <a:r>
              <a:rPr lang="en-US" sz="1400" b="1" dirty="0"/>
              <a:t>:</a:t>
            </a:r>
            <a:r>
              <a:rPr lang="en-US" sz="1400" dirty="0"/>
              <a:t> </a:t>
            </a:r>
            <a:r>
              <a:rPr lang="en-US" sz="1400" b="1" dirty="0">
                <a:hlinkClick r:id="rId4"/>
              </a:rPr>
              <a:t>obtuse</a:t>
            </a:r>
            <a:r>
              <a:rPr lang="en-US" sz="1400" b="1" dirty="0"/>
              <a:t> </a:t>
            </a:r>
          </a:p>
          <a:p>
            <a:pPr lvl="2">
              <a:lnSpc>
                <a:spcPct val="80000"/>
              </a:lnSpc>
            </a:pPr>
            <a:r>
              <a:rPr lang="en-US" sz="1400" b="1" dirty="0"/>
              <a:t>b:</a:t>
            </a:r>
            <a:r>
              <a:rPr lang="en-US" sz="1400" dirty="0"/>
              <a:t> given to unintelligent decisions or acts </a:t>
            </a:r>
            <a:r>
              <a:rPr lang="en-US" sz="1400" b="1" dirty="0"/>
              <a:t>:</a:t>
            </a:r>
            <a:r>
              <a:rPr lang="en-US" sz="1400" dirty="0"/>
              <a:t> acting in an unintelligent or careless manner</a:t>
            </a:r>
            <a:r>
              <a:rPr lang="en-US" sz="1400" b="1" dirty="0"/>
              <a:t> </a:t>
            </a:r>
          </a:p>
          <a:p>
            <a:pPr lvl="2">
              <a:lnSpc>
                <a:spcPct val="80000"/>
              </a:lnSpc>
            </a:pPr>
            <a:r>
              <a:rPr lang="en-US" sz="1400" b="1" dirty="0"/>
              <a:t>c:</a:t>
            </a:r>
            <a:r>
              <a:rPr lang="en-US" sz="1400" dirty="0"/>
              <a:t> lacking intelligence or reason </a:t>
            </a:r>
            <a:r>
              <a:rPr lang="en-US" sz="1400" b="1" dirty="0"/>
              <a:t>:</a:t>
            </a:r>
            <a:r>
              <a:rPr lang="en-US" sz="1400" dirty="0"/>
              <a:t> </a:t>
            </a:r>
            <a:r>
              <a:rPr lang="en-US" sz="1400" b="1" dirty="0">
                <a:hlinkClick r:id="rId5"/>
              </a:rPr>
              <a:t>brutish</a:t>
            </a:r>
            <a:endParaRPr lang="en-US" sz="1400" b="1" dirty="0"/>
          </a:p>
          <a:p>
            <a:pPr lvl="1">
              <a:lnSpc>
                <a:spcPct val="80000"/>
              </a:lnSpc>
            </a:pPr>
            <a:r>
              <a:rPr lang="en-US" sz="1600" b="1" dirty="0"/>
              <a:t>2:</a:t>
            </a:r>
            <a:r>
              <a:rPr lang="en-US" sz="1600" dirty="0"/>
              <a:t> dulled in feeling or sensation </a:t>
            </a:r>
            <a:r>
              <a:rPr lang="en-US" sz="1600" b="1" dirty="0"/>
              <a:t>:</a:t>
            </a:r>
            <a:r>
              <a:rPr lang="en-US" sz="1600" dirty="0"/>
              <a:t> </a:t>
            </a:r>
            <a:r>
              <a:rPr lang="en-US" sz="1600" b="1" dirty="0">
                <a:hlinkClick r:id="rId6"/>
              </a:rPr>
              <a:t>torpid</a:t>
            </a:r>
            <a:r>
              <a:rPr lang="en-US" sz="1600" dirty="0"/>
              <a:t> </a:t>
            </a:r>
            <a:r>
              <a:rPr lang="en-US" sz="1600" b="1" dirty="0"/>
              <a:t>&lt;still </a:t>
            </a:r>
            <a:r>
              <a:rPr lang="en-US" sz="1600" b="1" i="1" dirty="0"/>
              <a:t>stupid</a:t>
            </a:r>
            <a:r>
              <a:rPr lang="en-US" sz="1600" b="1" dirty="0"/>
              <a:t> from the sedative&gt;</a:t>
            </a:r>
          </a:p>
          <a:p>
            <a:pPr lvl="1">
              <a:lnSpc>
                <a:spcPct val="80000"/>
              </a:lnSpc>
            </a:pPr>
            <a:r>
              <a:rPr lang="en-US" sz="1600" b="1" dirty="0"/>
              <a:t>3:</a:t>
            </a:r>
            <a:r>
              <a:rPr lang="en-US" sz="1600" dirty="0"/>
              <a:t> marked by or resulting from unreasoned thinking or acting </a:t>
            </a:r>
            <a:r>
              <a:rPr lang="en-US" sz="1600" b="1" dirty="0"/>
              <a:t>:</a:t>
            </a:r>
            <a:r>
              <a:rPr lang="en-US" sz="1600" dirty="0"/>
              <a:t> </a:t>
            </a:r>
            <a:r>
              <a:rPr lang="en-US" sz="1600" b="1" dirty="0">
                <a:hlinkClick r:id="rId7"/>
              </a:rPr>
              <a:t>senseless</a:t>
            </a:r>
            <a:r>
              <a:rPr lang="en-US" sz="1600" dirty="0"/>
              <a:t> </a:t>
            </a:r>
            <a:r>
              <a:rPr lang="en-US" sz="1600" b="1" dirty="0"/>
              <a:t>&lt;a </a:t>
            </a:r>
            <a:r>
              <a:rPr lang="en-US" sz="1600" b="1" i="1" dirty="0"/>
              <a:t>stupid</a:t>
            </a:r>
            <a:r>
              <a:rPr lang="en-US" sz="1600" b="1" dirty="0"/>
              <a:t> decision&gt;</a:t>
            </a:r>
          </a:p>
          <a:p>
            <a:pPr lvl="1">
              <a:lnSpc>
                <a:spcPct val="80000"/>
              </a:lnSpc>
            </a:pPr>
            <a:r>
              <a:rPr lang="en-US" sz="1600" b="1" dirty="0"/>
              <a:t>4: </a:t>
            </a:r>
          </a:p>
          <a:p>
            <a:pPr lvl="2">
              <a:lnSpc>
                <a:spcPct val="80000"/>
              </a:lnSpc>
            </a:pPr>
            <a:r>
              <a:rPr lang="en-US" sz="1400" b="1" dirty="0"/>
              <a:t>a:</a:t>
            </a:r>
            <a:r>
              <a:rPr lang="en-US" sz="1400" dirty="0"/>
              <a:t> lacking interest or point </a:t>
            </a:r>
            <a:r>
              <a:rPr lang="en-US" sz="1400" b="1" dirty="0"/>
              <a:t>&lt;a </a:t>
            </a:r>
            <a:r>
              <a:rPr lang="en-US" sz="1400" b="1" i="1" dirty="0"/>
              <a:t>stupid</a:t>
            </a:r>
            <a:r>
              <a:rPr lang="en-US" sz="1400" b="1" dirty="0"/>
              <a:t> event&gt;</a:t>
            </a:r>
          </a:p>
          <a:p>
            <a:pPr lvl="2">
              <a:lnSpc>
                <a:spcPct val="80000"/>
              </a:lnSpc>
            </a:pPr>
            <a:r>
              <a:rPr lang="en-US" sz="1400" b="1" dirty="0"/>
              <a:t>b:</a:t>
            </a:r>
            <a:r>
              <a:rPr lang="en-US" sz="1400" dirty="0"/>
              <a:t> </a:t>
            </a:r>
            <a:r>
              <a:rPr lang="en-US" sz="1400" b="1" dirty="0">
                <a:hlinkClick r:id="rId8"/>
              </a:rPr>
              <a:t>vexatious</a:t>
            </a:r>
            <a:r>
              <a:rPr lang="en-US" sz="1400" dirty="0"/>
              <a:t>, </a:t>
            </a:r>
            <a:r>
              <a:rPr lang="en-US" sz="1400" b="1" dirty="0">
                <a:hlinkClick r:id="rId9"/>
              </a:rPr>
              <a:t>exasperating</a:t>
            </a:r>
            <a:r>
              <a:rPr lang="en-US" sz="1400" dirty="0"/>
              <a:t> </a:t>
            </a:r>
            <a:r>
              <a:rPr lang="en-US" sz="1400" b="1" dirty="0"/>
              <a:t>&lt;the </a:t>
            </a:r>
            <a:r>
              <a:rPr lang="en-US" sz="1400" b="1" i="1" dirty="0"/>
              <a:t>stupid</a:t>
            </a:r>
            <a:r>
              <a:rPr lang="en-US" sz="1400" b="1" dirty="0"/>
              <a:t> car won't start&gt;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F. Arbab 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36CA9-4990-42A0-A7BD-E4E55D19C60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Silly Questions, Infinity, &amp; Other Things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7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307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07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How large is the set of natural numbers?</a:t>
            </a:r>
          </a:p>
          <a:p>
            <a:r>
              <a:rPr lang="en-US" sz="2400" dirty="0" smtClean="0"/>
              <a:t>How large are other sets?</a:t>
            </a:r>
          </a:p>
          <a:p>
            <a:pPr lvl="1"/>
            <a:r>
              <a:rPr lang="en-US" sz="2000" dirty="0" smtClean="0"/>
              <a:t>Subsets of natural numbers</a:t>
            </a:r>
          </a:p>
          <a:p>
            <a:pPr lvl="1"/>
            <a:r>
              <a:rPr lang="en-US" sz="2000" dirty="0" smtClean="0"/>
              <a:t>Set of all integers</a:t>
            </a:r>
          </a:p>
          <a:p>
            <a:pPr lvl="1"/>
            <a:r>
              <a:rPr lang="en-US" sz="2000" dirty="0" smtClean="0"/>
              <a:t>Sets of subsets of natural </a:t>
            </a:r>
            <a:r>
              <a:rPr lang="en-US" sz="2000" dirty="0" smtClean="0"/>
              <a:t>numbers or integers</a:t>
            </a:r>
          </a:p>
          <a:p>
            <a:pPr lvl="1"/>
            <a:r>
              <a:rPr lang="en-US" sz="2000" dirty="0" smtClean="0"/>
              <a:t>Set of real numbers</a:t>
            </a:r>
          </a:p>
          <a:p>
            <a:pPr lvl="1"/>
            <a:r>
              <a:rPr lang="en-US" sz="2000" dirty="0" smtClean="0"/>
              <a:t>Etc.</a:t>
            </a:r>
          </a:p>
          <a:p>
            <a:r>
              <a:rPr lang="en-US" sz="2400" dirty="0" smtClean="0"/>
              <a:t>Is infinity itself a number?</a:t>
            </a:r>
          </a:p>
          <a:p>
            <a:pPr lvl="1"/>
            <a:r>
              <a:rPr lang="en-US" sz="2000" dirty="0" smtClean="0"/>
              <a:t>Can we use it in place of a number in arithmetic?</a:t>
            </a:r>
          </a:p>
          <a:p>
            <a:r>
              <a:rPr lang="en-US" sz="2400" dirty="0" smtClean="0"/>
              <a:t>Are all infinite sets the same size?</a:t>
            </a:r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F. Arbab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36CA9-4990-42A0-A7BD-E4E55D19C600}" type="slidenum">
              <a:rPr lang="en-US" smtClean="0"/>
              <a:pPr/>
              <a:t>20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 smtClean="0"/>
              <a:t>Georg Ferdinand Ludwig Phillip Cantor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51844"/>
            <a:ext cx="5192973" cy="2784167"/>
          </a:xfrm>
        </p:spPr>
        <p:txBody>
          <a:bodyPr/>
          <a:lstStyle/>
          <a:p>
            <a:r>
              <a:rPr lang="en-US" sz="1800" dirty="0" smtClean="0"/>
              <a:t>Born: March </a:t>
            </a:r>
            <a:r>
              <a:rPr lang="en-US" sz="1800" dirty="0" smtClean="0"/>
              <a:t>3, </a:t>
            </a:r>
            <a:r>
              <a:rPr lang="en-US" sz="1800" dirty="0" smtClean="0"/>
              <a:t>1845</a:t>
            </a:r>
            <a:r>
              <a:rPr lang="en-US" sz="1800" dirty="0" smtClean="0"/>
              <a:t/>
            </a:r>
            <a:br>
              <a:rPr lang="en-US" sz="1800" dirty="0" smtClean="0"/>
            </a:br>
            <a:r>
              <a:rPr lang="en-US" sz="1800" dirty="0" smtClean="0">
                <a:hlinkClick r:id="rId3" action="ppaction://hlinkfile" tooltip="Saint Petersburg"/>
              </a:rPr>
              <a:t>Saint Petersburg</a:t>
            </a:r>
            <a:r>
              <a:rPr lang="en-US" sz="1800" dirty="0" smtClean="0"/>
              <a:t>, </a:t>
            </a:r>
            <a:r>
              <a:rPr lang="en-US" sz="1800" dirty="0" smtClean="0">
                <a:hlinkClick r:id="rId4" action="ppaction://hlinkfile" tooltip="Russia"/>
              </a:rPr>
              <a:t>Russia</a:t>
            </a:r>
            <a:r>
              <a:rPr lang="en-US" sz="1800" dirty="0" smtClean="0"/>
              <a:t> </a:t>
            </a:r>
            <a:endParaRPr lang="en-US" sz="1800" dirty="0" smtClean="0"/>
          </a:p>
          <a:p>
            <a:r>
              <a:rPr lang="en-US" sz="1800" dirty="0" smtClean="0"/>
              <a:t>Died: </a:t>
            </a:r>
            <a:r>
              <a:rPr lang="en-US" sz="1800" dirty="0" smtClean="0"/>
              <a:t>January 6, 1918 (aged 72)</a:t>
            </a:r>
            <a:br>
              <a:rPr lang="en-US" sz="1800" dirty="0" smtClean="0"/>
            </a:br>
            <a:r>
              <a:rPr lang="en-US" sz="1800" dirty="0" smtClean="0">
                <a:hlinkClick r:id="rId5" action="ppaction://hlinkfile" tooltip="Halle, Saxony-Anhalt"/>
              </a:rPr>
              <a:t>Halle</a:t>
            </a:r>
            <a:r>
              <a:rPr lang="en-US" sz="1800" dirty="0" smtClean="0"/>
              <a:t>, </a:t>
            </a:r>
            <a:r>
              <a:rPr lang="en-US" sz="1800" dirty="0" smtClean="0">
                <a:hlinkClick r:id="rId6" action="ppaction://hlinkfile" tooltip="Germany"/>
              </a:rPr>
              <a:t>Germany</a:t>
            </a:r>
            <a:endParaRPr lang="en-US" sz="1800" dirty="0" smtClean="0"/>
          </a:p>
          <a:p>
            <a:r>
              <a:rPr lang="en-US" sz="1800" dirty="0" smtClean="0"/>
              <a:t>Creator of set theory</a:t>
            </a:r>
          </a:p>
          <a:p>
            <a:r>
              <a:rPr lang="en-US" sz="1800" dirty="0" smtClean="0"/>
              <a:t>Importance of one-to-one correspondence</a:t>
            </a:r>
          </a:p>
          <a:p>
            <a:r>
              <a:rPr lang="en-US" sz="1800" dirty="0" smtClean="0"/>
              <a:t>Defined infinite sets</a:t>
            </a:r>
          </a:p>
          <a:p>
            <a:pPr lvl="1"/>
            <a:r>
              <a:rPr lang="en-US" sz="1400" dirty="0" smtClean="0"/>
              <a:t>Showed their seemingly paradoxical properties</a:t>
            </a:r>
          </a:p>
          <a:p>
            <a:r>
              <a:rPr lang="en-US" sz="1800" dirty="0" smtClean="0"/>
              <a:t>D</a:t>
            </a:r>
            <a:r>
              <a:rPr lang="en-US" sz="1800" dirty="0" smtClean="0"/>
              <a:t>ifferent orders of infinity (cardinality)</a:t>
            </a:r>
          </a:p>
          <a:p>
            <a:pPr lvl="1"/>
            <a:r>
              <a:rPr lang="en-US" sz="1800" dirty="0" smtClean="0"/>
              <a:t>Integers are </a:t>
            </a:r>
            <a:r>
              <a:rPr lang="en-US" sz="1800" dirty="0" err="1" smtClean="0"/>
              <a:t>countably</a:t>
            </a:r>
            <a:r>
              <a:rPr lang="en-US" sz="1800" dirty="0" smtClean="0"/>
              <a:t> infinite, but real numbers are </a:t>
            </a:r>
            <a:r>
              <a:rPr lang="en-US" sz="1800" dirty="0" err="1" smtClean="0"/>
              <a:t>uncountably</a:t>
            </a:r>
            <a:r>
              <a:rPr lang="en-US" sz="1800" dirty="0" smtClean="0"/>
              <a:t> infinite</a:t>
            </a:r>
            <a:r>
              <a:rPr lang="en-US" sz="1800" dirty="0" smtClean="0"/>
              <a:t/>
            </a:r>
            <a:br>
              <a:rPr lang="en-US" sz="1800" dirty="0" smtClean="0"/>
            </a:b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F. Arbab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36CA9-4990-42A0-A7BD-E4E55D19C600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7" name="Picture 6" descr="Georg_Cantor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5878252" y="1877524"/>
            <a:ext cx="2819400" cy="414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Properties of Infinity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How large is the set of natural numbers starting with 0?</a:t>
            </a:r>
          </a:p>
          <a:p>
            <a:r>
              <a:rPr lang="en-US" sz="2800" dirty="0" smtClean="0"/>
              <a:t>How large is the set of natural numbers starting with </a:t>
            </a:r>
            <a:r>
              <a:rPr lang="en-US" sz="2800" dirty="0" smtClean="0"/>
              <a:t>1?</a:t>
            </a:r>
          </a:p>
          <a:p>
            <a:r>
              <a:rPr lang="en-US" sz="2800" dirty="0" smtClean="0"/>
              <a:t>How large is the set of natural numbers starting with </a:t>
            </a:r>
            <a:r>
              <a:rPr lang="en-US" sz="2800" dirty="0" smtClean="0"/>
              <a:t>10</a:t>
            </a:r>
            <a:r>
              <a:rPr lang="en-US" sz="2800" dirty="0" smtClean="0"/>
              <a:t>?</a:t>
            </a:r>
            <a:endParaRPr lang="en-US" sz="2800" dirty="0" smtClean="0"/>
          </a:p>
          <a:p>
            <a:r>
              <a:rPr lang="en-US" sz="2800" dirty="0" smtClean="0"/>
              <a:t>How large is the set of odd natural numbers?</a:t>
            </a:r>
          </a:p>
          <a:p>
            <a:r>
              <a:rPr lang="en-US" sz="2800" dirty="0" smtClean="0"/>
              <a:t>How large is the set of even natural numbers?</a:t>
            </a:r>
          </a:p>
          <a:p>
            <a:r>
              <a:rPr lang="en-US" sz="2800" dirty="0" smtClean="0"/>
              <a:t>How large is the set of integers?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F. Arbab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36CA9-4990-42A0-A7BD-E4E55D19C600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Infinity of Real Numbers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many real numbers are there between, say 0 and 1?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F. Arbab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36CA9-4990-42A0-A7BD-E4E55D19C600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Puzzles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Muddy children 1</a:t>
            </a:r>
          </a:p>
          <a:p>
            <a:r>
              <a:rPr lang="en-US" dirty="0" smtClean="0"/>
              <a:t>Muddy children 2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F. Arbab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36CA9-4990-42A0-A7BD-E4E55D19C600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Rock Too Big to Lift!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Can mathematics devise ways to answer any question we can express in the language of logic?</a:t>
            </a:r>
          </a:p>
          <a:p>
            <a:r>
              <a:rPr lang="en-US" dirty="0" smtClean="0"/>
              <a:t>In early 20</a:t>
            </a:r>
            <a:r>
              <a:rPr lang="en-US" baseline="30000" dirty="0" smtClean="0"/>
              <a:t>th</a:t>
            </a:r>
            <a:r>
              <a:rPr lang="en-US" dirty="0" smtClean="0"/>
              <a:t> century, mathematicians believed the answer was yes!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F. Arbab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36CA9-4990-42A0-A7BD-E4E55D19C600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David Hilbert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885950"/>
            <a:ext cx="5520519" cy="4171950"/>
          </a:xfrm>
        </p:spPr>
        <p:txBody>
          <a:bodyPr/>
          <a:lstStyle/>
          <a:p>
            <a:r>
              <a:rPr lang="en-US" sz="2000" dirty="0" smtClean="0"/>
              <a:t>Born: </a:t>
            </a:r>
            <a:r>
              <a:rPr lang="en-US" sz="2000" dirty="0" smtClean="0"/>
              <a:t>January 23, </a:t>
            </a:r>
            <a:r>
              <a:rPr lang="en-US" sz="2000" dirty="0" smtClean="0"/>
              <a:t>1862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err="1" smtClean="0">
                <a:hlinkClick r:id="rId3" action="ppaction://hlinkfile" tooltip="Königsberg"/>
              </a:rPr>
              <a:t>Königsberg</a:t>
            </a:r>
            <a:r>
              <a:rPr lang="en-US" sz="2000" dirty="0" smtClean="0"/>
              <a:t> or </a:t>
            </a:r>
            <a:r>
              <a:rPr lang="en-US" sz="2000" dirty="0" err="1" smtClean="0">
                <a:hlinkClick r:id="rId4" action="ppaction://hlinkfile" tooltip="Wehlau"/>
              </a:rPr>
              <a:t>Wehlau</a:t>
            </a:r>
            <a:r>
              <a:rPr lang="en-US" sz="2000" dirty="0" smtClean="0"/>
              <a:t>, </a:t>
            </a:r>
            <a:r>
              <a:rPr lang="en-US" sz="2000" dirty="0" smtClean="0">
                <a:hlinkClick r:id="rId5" action="ppaction://hlinkfile" tooltip="Province of Prussia"/>
              </a:rPr>
              <a:t>Province </a:t>
            </a:r>
            <a:r>
              <a:rPr lang="en-US" sz="2000" dirty="0" smtClean="0">
                <a:hlinkClick r:id="rId5" action="ppaction://hlinkfile" tooltip="Province of Prussia"/>
              </a:rPr>
              <a:t>of Prussia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r>
              <a:rPr lang="en-US" sz="2000" dirty="0" smtClean="0"/>
              <a:t>Died: </a:t>
            </a:r>
            <a:r>
              <a:rPr lang="en-US" sz="2000" dirty="0" smtClean="0"/>
              <a:t>February 14, 1943 (aged 81)</a:t>
            </a:r>
            <a:br>
              <a:rPr lang="en-US" sz="2000" dirty="0" smtClean="0"/>
            </a:br>
            <a:r>
              <a:rPr lang="en-US" sz="2000" dirty="0" err="1" smtClean="0">
                <a:hlinkClick r:id="rId6" action="ppaction://hlinkfile" tooltip="Göttingen"/>
              </a:rPr>
              <a:t>Göttingen</a:t>
            </a:r>
            <a:r>
              <a:rPr lang="en-US" sz="2000" dirty="0" smtClean="0"/>
              <a:t>, </a:t>
            </a:r>
            <a:r>
              <a:rPr lang="en-US" sz="2000" dirty="0" smtClean="0">
                <a:hlinkClick r:id="rId7" action="ppaction://hlinkfile" tooltip="Germany"/>
              </a:rPr>
              <a:t>Germany</a:t>
            </a:r>
            <a:endParaRPr lang="en-US" sz="2000" dirty="0" smtClean="0"/>
          </a:p>
          <a:p>
            <a:r>
              <a:rPr lang="en-US" sz="2000" dirty="0" smtClean="0"/>
              <a:t>Proposed in 1920 his program for mathematics:</a:t>
            </a:r>
          </a:p>
          <a:p>
            <a:pPr lvl="1"/>
            <a:r>
              <a:rPr lang="en-US" sz="1600" dirty="0" smtClean="0"/>
              <a:t>Formulate all of mathematics on a solid and complete logical foundation</a:t>
            </a:r>
          </a:p>
          <a:p>
            <a:pPr lvl="1"/>
            <a:r>
              <a:rPr lang="en-US" sz="1600" dirty="0" smtClean="0"/>
              <a:t>He believed this was possible in principle by</a:t>
            </a:r>
          </a:p>
          <a:p>
            <a:pPr lvl="2"/>
            <a:r>
              <a:rPr lang="en-US" sz="1600" dirty="0" smtClean="0"/>
              <a:t>Choosing a correct finite set of axioms</a:t>
            </a:r>
          </a:p>
          <a:p>
            <a:pPr lvl="2"/>
            <a:r>
              <a:rPr lang="en-US" sz="1600" dirty="0" smtClean="0"/>
              <a:t>Proving that the axioms are consistent</a:t>
            </a: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F. Arbab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36CA9-4990-42A0-A7BD-E4E55D19C600}" type="slidenum">
              <a:rPr lang="en-US" smtClean="0"/>
              <a:pPr/>
              <a:t>26</a:t>
            </a:fld>
            <a:endParaRPr lang="en-US"/>
          </a:p>
        </p:txBody>
      </p:sp>
      <p:pic>
        <p:nvPicPr>
          <p:cNvPr id="7" name="Picture 6" descr="200px-Hilbert1912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280860" y="2147887"/>
            <a:ext cx="1905000" cy="2562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Kurt </a:t>
            </a:r>
            <a:r>
              <a:rPr lang="en-US" dirty="0" smtClean="0"/>
              <a:t>Gödel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5950"/>
            <a:ext cx="5848066" cy="4171950"/>
          </a:xfrm>
        </p:spPr>
        <p:txBody>
          <a:bodyPr/>
          <a:lstStyle/>
          <a:p>
            <a:r>
              <a:rPr lang="en-US" sz="2000" dirty="0" smtClean="0"/>
              <a:t>Born: </a:t>
            </a:r>
            <a:r>
              <a:rPr lang="en-US" sz="2000" dirty="0" smtClean="0"/>
              <a:t>April 28, </a:t>
            </a:r>
            <a:r>
              <a:rPr lang="en-US" sz="2000" dirty="0" smtClean="0"/>
              <a:t>1906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>
                <a:hlinkClick r:id="rId3" action="ppaction://hlinkfile" tooltip="Brno"/>
              </a:rPr>
              <a:t>Brno</a:t>
            </a:r>
            <a:r>
              <a:rPr lang="en-US" sz="2000" dirty="0" smtClean="0"/>
              <a:t>, </a:t>
            </a:r>
            <a:r>
              <a:rPr lang="en-US" sz="2000" dirty="0" smtClean="0">
                <a:hlinkClick r:id="rId4" action="ppaction://hlinkfile" tooltip="Moravia"/>
              </a:rPr>
              <a:t>Moravia</a:t>
            </a:r>
            <a:r>
              <a:rPr lang="en-US" sz="2000" dirty="0" smtClean="0"/>
              <a:t>, </a:t>
            </a:r>
            <a:r>
              <a:rPr lang="en-US" sz="2000" dirty="0" smtClean="0">
                <a:hlinkClick r:id="rId5" action="ppaction://hlinkfile" tooltip="Austria-Hungary"/>
              </a:rPr>
              <a:t>Austria-Hungary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r>
              <a:rPr lang="en-US" sz="2000" dirty="0" smtClean="0"/>
              <a:t>Died: </a:t>
            </a:r>
            <a:r>
              <a:rPr lang="en-US" sz="2000" dirty="0" smtClean="0"/>
              <a:t>January 14, 1978 (aged 71)</a:t>
            </a:r>
            <a:br>
              <a:rPr lang="en-US" sz="2000" dirty="0" smtClean="0"/>
            </a:br>
            <a:r>
              <a:rPr lang="en-US" sz="2000" dirty="0" smtClean="0">
                <a:hlinkClick r:id="rId6" action="ppaction://hlinkfile" tooltip="Princeton, New Jersey"/>
              </a:rPr>
              <a:t>Princeton, New Jersey</a:t>
            </a:r>
            <a:r>
              <a:rPr lang="en-US" sz="2000" dirty="0" smtClean="0"/>
              <a:t>, </a:t>
            </a:r>
            <a:r>
              <a:rPr lang="en-US" sz="2000" dirty="0" smtClean="0">
                <a:hlinkClick r:id="rId7" action="ppaction://hlinkfile" tooltip="United States"/>
              </a:rPr>
              <a:t>U.S</a:t>
            </a:r>
            <a:r>
              <a:rPr lang="en-US" sz="2000" dirty="0" smtClean="0">
                <a:hlinkClick r:id="rId7" action="ppaction://hlinkfile" tooltip="United States"/>
              </a:rPr>
              <a:t>.</a:t>
            </a:r>
            <a:endParaRPr lang="en-US" sz="2000" dirty="0" smtClean="0"/>
          </a:p>
          <a:p>
            <a:r>
              <a:rPr lang="en-US" sz="2000" dirty="0" smtClean="0"/>
              <a:t>In 1931 </a:t>
            </a:r>
            <a:r>
              <a:rPr lang="en-US" sz="2000" dirty="0" smtClean="0"/>
              <a:t>demonstrated that any non-contradictory formal system, </a:t>
            </a:r>
            <a:r>
              <a:rPr lang="en-US" sz="2000" dirty="0" smtClean="0"/>
              <a:t> </a:t>
            </a:r>
            <a:r>
              <a:rPr lang="en-US" sz="2000" dirty="0" smtClean="0"/>
              <a:t>comprehensive enough to include at least arithmetic, cannot demonstrate its completeness by way of its </a:t>
            </a:r>
            <a:r>
              <a:rPr lang="en-US" sz="2000" dirty="0" smtClean="0"/>
              <a:t>own axioms.</a:t>
            </a:r>
          </a:p>
          <a:p>
            <a:r>
              <a:rPr lang="en-US" sz="2000" dirty="0" smtClean="0"/>
              <a:t>There are true statements that cannot be derived from the (finite) axioms of the system.</a:t>
            </a:r>
          </a:p>
          <a:p>
            <a:r>
              <a:rPr lang="en-US" sz="2000" dirty="0" smtClean="0"/>
              <a:t>Hilbert's grand plan was </a:t>
            </a:r>
            <a:r>
              <a:rPr lang="en-US" sz="2000" dirty="0" smtClean="0"/>
              <a:t>impossible!</a:t>
            </a:r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F. Arbab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36CA9-4990-42A0-A7BD-E4E55D19C600}" type="slidenum">
              <a:rPr lang="en-US" smtClean="0"/>
              <a:pPr/>
              <a:t>27</a:t>
            </a:fld>
            <a:endParaRPr lang="en-US"/>
          </a:p>
        </p:txBody>
      </p:sp>
      <p:pic>
        <p:nvPicPr>
          <p:cNvPr id="7" name="Picture 6" descr="150PX-~1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622060" y="2682740"/>
            <a:ext cx="1905000" cy="2311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and Solutions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In its simplest form, a </a:t>
            </a:r>
            <a:r>
              <a:rPr lang="en-US" sz="2400" dirty="0" smtClean="0">
                <a:solidFill>
                  <a:srgbClr val="FF0000"/>
                </a:solidFill>
              </a:rPr>
              <a:t>problem</a:t>
            </a:r>
            <a:r>
              <a:rPr lang="en-US" sz="2400" dirty="0" smtClean="0"/>
              <a:t> is a question about some input, that has a yes/no answer:</a:t>
            </a:r>
          </a:p>
          <a:p>
            <a:pPr lvl="1"/>
            <a:r>
              <a:rPr lang="en-US" sz="2000" dirty="0" smtClean="0"/>
              <a:t>Given the numbers x and y is x the square root of y?</a:t>
            </a:r>
          </a:p>
          <a:p>
            <a:pPr lvl="1"/>
            <a:r>
              <a:rPr lang="en-US" sz="2000" dirty="0" smtClean="0"/>
              <a:t>Given an integer x, is x an even number?</a:t>
            </a:r>
          </a:p>
          <a:p>
            <a:r>
              <a:rPr lang="en-US" sz="2400" dirty="0" smtClean="0"/>
              <a:t>The </a:t>
            </a:r>
            <a:r>
              <a:rPr lang="en-US" sz="2400" dirty="0" smtClean="0">
                <a:solidFill>
                  <a:srgbClr val="FF0000"/>
                </a:solidFill>
              </a:rPr>
              <a:t>solution</a:t>
            </a:r>
            <a:r>
              <a:rPr lang="en-US" sz="2400" dirty="0" smtClean="0"/>
              <a:t> to a problem is an algorithm that is guaranteed to terminate in finite time and provides the proper yes/no answer.</a:t>
            </a:r>
          </a:p>
          <a:p>
            <a:r>
              <a:rPr lang="en-US" sz="2400" dirty="0" smtClean="0"/>
              <a:t>A problem for which a solution exists is called </a:t>
            </a:r>
            <a:r>
              <a:rPr lang="en-US" sz="2400" dirty="0" smtClean="0">
                <a:solidFill>
                  <a:srgbClr val="FF0000"/>
                </a:solidFill>
              </a:rPr>
              <a:t>decidable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Are all problems decidable?</a:t>
            </a:r>
          </a:p>
          <a:p>
            <a:endParaRPr lang="en-US" sz="2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F. Arbab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36CA9-4990-42A0-A7BD-E4E55D19C600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Termination of Programs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Terminating program:</a:t>
            </a:r>
          </a:p>
          <a:p>
            <a:pPr lvl="1"/>
            <a:r>
              <a:rPr lang="en-US" dirty="0" smtClean="0"/>
              <a:t>print “hello world!”</a:t>
            </a:r>
          </a:p>
          <a:p>
            <a:r>
              <a:rPr lang="en-US" dirty="0" smtClean="0"/>
              <a:t>Non-terminating program:</a:t>
            </a:r>
          </a:p>
          <a:p>
            <a:pPr lvl="1"/>
            <a:r>
              <a:rPr lang="en-US" dirty="0" smtClean="0"/>
              <a:t>while true continue</a:t>
            </a:r>
          </a:p>
          <a:p>
            <a:r>
              <a:rPr lang="en-US" dirty="0" smtClean="0"/>
              <a:t>Termination can depend on input:</a:t>
            </a:r>
          </a:p>
          <a:p>
            <a:pPr lvl="1"/>
            <a:r>
              <a:rPr lang="en-US" dirty="0" smtClean="0"/>
              <a:t>read x</a:t>
            </a:r>
          </a:p>
          <a:p>
            <a:pPr lvl="1"/>
            <a:r>
              <a:rPr lang="en-US" dirty="0" smtClean="0"/>
              <a:t>if x = “hello!” then print “hello world!”</a:t>
            </a:r>
          </a:p>
          <a:p>
            <a:pPr lvl="1"/>
            <a:r>
              <a:rPr lang="en-US" dirty="0" smtClean="0"/>
              <a:t>else while true continue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F. Arbab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36CA9-4990-42A0-A7BD-E4E55D19C600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Abundance of Stupidity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Only two things are infinite: the universe and human stupidity; and I'm not sure about the universe. </a:t>
            </a:r>
          </a:p>
          <a:p>
            <a:pPr lvl="8"/>
            <a:r>
              <a:rPr lang="en-US" sz="1800" dirty="0"/>
              <a:t>Albert Einstein</a:t>
            </a:r>
          </a:p>
          <a:p>
            <a:endParaRPr lang="en-US" sz="2800" dirty="0" smtClean="0"/>
          </a:p>
          <a:p>
            <a:r>
              <a:rPr lang="en-US" sz="2800" dirty="0" smtClean="0"/>
              <a:t>Never </a:t>
            </a:r>
            <a:r>
              <a:rPr lang="en-US" sz="2800" dirty="0"/>
              <a:t>attribute to malice that which can be adequately explained by stupidity.</a:t>
            </a:r>
          </a:p>
          <a:p>
            <a:r>
              <a:rPr lang="en-US" sz="2800" dirty="0"/>
              <a:t>Any sufficiently advanced incompetence is indistinguishable from malice. 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F. Arbab 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36CA9-4990-42A0-A7BD-E4E55D19C60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Silly Questions, Infinity, &amp; Other Things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Halting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Can we write a program h(p, </a:t>
            </a:r>
            <a:r>
              <a:rPr lang="en-US" sz="2800" dirty="0" err="1" smtClean="0"/>
              <a:t>i</a:t>
            </a:r>
            <a:r>
              <a:rPr lang="en-US" sz="2800" dirty="0" smtClean="0"/>
              <a:t>) to determine if program p will halt on input </a:t>
            </a:r>
            <a:r>
              <a:rPr lang="en-US" sz="2800" dirty="0" err="1" smtClean="0"/>
              <a:t>i</a:t>
            </a:r>
            <a:r>
              <a:rPr lang="en-US" sz="2800" dirty="0" smtClean="0"/>
              <a:t>?</a:t>
            </a:r>
          </a:p>
          <a:p>
            <a:r>
              <a:rPr lang="en-US" sz="2800" dirty="0" smtClean="0"/>
              <a:t>No, this is impossible!</a:t>
            </a:r>
          </a:p>
          <a:p>
            <a:r>
              <a:rPr lang="en-US" sz="2800" dirty="0" smtClean="0"/>
              <a:t>One of the first instances of concrete </a:t>
            </a:r>
            <a:r>
              <a:rPr lang="en-US" sz="2800" dirty="0" err="1" smtClean="0"/>
              <a:t>undecidable</a:t>
            </a:r>
            <a:r>
              <a:rPr lang="en-US" sz="2800" dirty="0" smtClean="0"/>
              <a:t> (provably unsolvable) problems.</a:t>
            </a:r>
          </a:p>
          <a:p>
            <a:r>
              <a:rPr lang="en-US" sz="2800" dirty="0" smtClean="0"/>
              <a:t>Many other problems are shown to be unsolvable by reduction to the halting problem.</a:t>
            </a:r>
            <a:endParaRPr lang="en-US" sz="2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F. Arbab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36CA9-4990-42A0-A7BD-E4E55D19C600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Alan </a:t>
            </a:r>
            <a:r>
              <a:rPr lang="en-US" dirty="0" err="1" smtClean="0"/>
              <a:t>Mathison</a:t>
            </a:r>
            <a:r>
              <a:rPr lang="en-US" dirty="0" smtClean="0"/>
              <a:t> Turing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5950"/>
            <a:ext cx="4455994" cy="4171950"/>
          </a:xfrm>
        </p:spPr>
        <p:txBody>
          <a:bodyPr/>
          <a:lstStyle/>
          <a:p>
            <a:r>
              <a:rPr lang="en-US" sz="2000" dirty="0" smtClean="0"/>
              <a:t>Born: </a:t>
            </a:r>
            <a:r>
              <a:rPr lang="en-US" sz="2000" dirty="0" smtClean="0"/>
              <a:t>23 June </a:t>
            </a:r>
            <a:r>
              <a:rPr lang="en-US" sz="2000" dirty="0" smtClean="0"/>
              <a:t>1912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000" dirty="0" smtClean="0">
                <a:hlinkClick r:id="rId3" action="ppaction://hlinkfile" tooltip="Maida Vale"/>
              </a:rPr>
              <a:t>Maida Vale</a:t>
            </a:r>
            <a:r>
              <a:rPr lang="en-US" sz="2000" dirty="0" smtClean="0"/>
              <a:t>, </a:t>
            </a:r>
            <a:r>
              <a:rPr lang="en-US" sz="2000" dirty="0" smtClean="0">
                <a:hlinkClick r:id="rId4" action="ppaction://hlinkfile" tooltip="London"/>
              </a:rPr>
              <a:t>London</a:t>
            </a:r>
            <a:r>
              <a:rPr lang="en-US" sz="2000" dirty="0" smtClean="0"/>
              <a:t>, </a:t>
            </a:r>
            <a:r>
              <a:rPr lang="en-US" sz="2000" dirty="0" smtClean="0">
                <a:hlinkClick r:id="rId5" action="ppaction://hlinkfile" tooltip="England"/>
              </a:rPr>
              <a:t>England</a:t>
            </a:r>
            <a:r>
              <a:rPr lang="en-US" sz="2000" dirty="0" smtClean="0"/>
              <a:t> </a:t>
            </a:r>
            <a:endParaRPr lang="en-US" sz="2000" dirty="0" smtClean="0"/>
          </a:p>
          <a:p>
            <a:r>
              <a:rPr lang="en-US" sz="2000" dirty="0" smtClean="0"/>
              <a:t>Died: </a:t>
            </a:r>
            <a:r>
              <a:rPr lang="en-US" sz="2000" dirty="0" smtClean="0"/>
              <a:t>7 June 1954 (aged 41)</a:t>
            </a:r>
            <a:br>
              <a:rPr lang="en-US" sz="2000" dirty="0" smtClean="0"/>
            </a:br>
            <a:r>
              <a:rPr lang="en-US" sz="2000" dirty="0" err="1" smtClean="0">
                <a:hlinkClick r:id="rId6" action="ppaction://hlinkfile" tooltip="Wilmslow"/>
              </a:rPr>
              <a:t>Wilmslow</a:t>
            </a:r>
            <a:r>
              <a:rPr lang="en-US" sz="2000" dirty="0" smtClean="0"/>
              <a:t>, </a:t>
            </a:r>
            <a:r>
              <a:rPr lang="en-US" sz="2000" dirty="0" smtClean="0">
                <a:hlinkClick r:id="rId7" action="ppaction://hlinkfile" tooltip="Cheshire"/>
              </a:rPr>
              <a:t>Cheshire</a:t>
            </a:r>
            <a:r>
              <a:rPr lang="en-US" sz="2000" dirty="0" smtClean="0"/>
              <a:t>, </a:t>
            </a:r>
            <a:r>
              <a:rPr lang="en-US" sz="2000" dirty="0" smtClean="0"/>
              <a:t>England</a:t>
            </a:r>
          </a:p>
          <a:p>
            <a:r>
              <a:rPr lang="en-US" sz="2000" dirty="0" smtClean="0"/>
              <a:t>WWII hero code breaker</a:t>
            </a:r>
          </a:p>
          <a:p>
            <a:r>
              <a:rPr lang="en-US" sz="2000" dirty="0" smtClean="0"/>
              <a:t>Pioneered computer science</a:t>
            </a:r>
          </a:p>
          <a:p>
            <a:pPr lvl="1"/>
            <a:r>
              <a:rPr lang="en-US" sz="1600" dirty="0" smtClean="0"/>
              <a:t>Turing machine: computability</a:t>
            </a:r>
          </a:p>
          <a:p>
            <a:pPr lvl="1"/>
            <a:r>
              <a:rPr lang="en-US" sz="1600" dirty="0" smtClean="0"/>
              <a:t>Turing test: can machines think?</a:t>
            </a:r>
          </a:p>
          <a:p>
            <a:pPr lvl="1"/>
            <a:r>
              <a:rPr lang="en-US" sz="1600" dirty="0" err="1" smtClean="0"/>
              <a:t>Undecidability</a:t>
            </a:r>
            <a:r>
              <a:rPr lang="en-US" sz="1600" dirty="0" smtClean="0"/>
              <a:t> of halting problem</a:t>
            </a:r>
          </a:p>
          <a:p>
            <a:pPr lvl="1"/>
            <a:r>
              <a:rPr lang="en-US" sz="1600" dirty="0" smtClean="0"/>
              <a:t>Etc.</a:t>
            </a:r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F. Arbab 2010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Silly Questions, Infinity, &amp; Other Things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36CA9-4990-42A0-A7BD-E4E55D19C600}" type="slidenum">
              <a:rPr lang="en-US" smtClean="0"/>
              <a:pPr/>
              <a:t>31</a:t>
            </a:fld>
            <a:endParaRPr lang="en-US"/>
          </a:p>
        </p:txBody>
      </p:sp>
      <p:pic>
        <p:nvPicPr>
          <p:cNvPr id="9" name="Picture 8" descr="Turing2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999574" y="1891172"/>
            <a:ext cx="3594100" cy="414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Aspects of Stupidity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Being stupid</a:t>
            </a:r>
          </a:p>
          <a:p>
            <a:r>
              <a:rPr lang="en-US"/>
              <a:t>Acting stupid</a:t>
            </a:r>
          </a:p>
          <a:p>
            <a:r>
              <a:rPr lang="en-US"/>
              <a:t>Feeling stupid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F. Arbab 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36CA9-4990-42A0-A7BD-E4E55D19C60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Silly Questions, Infinity, &amp; Other Things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Being Stupid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Humans are </a:t>
            </a:r>
            <a:r>
              <a:rPr lang="en-US" i="1"/>
              <a:t>not</a:t>
            </a:r>
            <a:r>
              <a:rPr lang="en-US"/>
              <a:t> inherently stupid!</a:t>
            </a:r>
          </a:p>
          <a:p>
            <a:r>
              <a:rPr lang="en-US"/>
              <a:t>Inherently stupid individuals are statistically rare.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F. Arbab 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36CA9-4990-42A0-A7BD-E4E55D19C60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Silly Questions, Infinity, &amp; Other Things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Acting Stupid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400" dirty="0"/>
              <a:t>One does not have to be stupid to commit stupid acts!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Result of insufficient information and/or inadequately slow, unintelligent, careless, unfeeling, pointless, unreasoned thinking.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Reality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Perception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Often, something interferes with, disrupts, or blocks our inherent intelligence and rational thinking.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New external distress</a:t>
            </a:r>
          </a:p>
          <a:p>
            <a:pPr lvl="1">
              <a:lnSpc>
                <a:spcPct val="90000"/>
              </a:lnSpc>
            </a:pPr>
            <a:r>
              <a:rPr lang="en-US" sz="2000" dirty="0"/>
              <a:t>Internalized distress</a:t>
            </a:r>
          </a:p>
          <a:p>
            <a:pPr>
              <a:lnSpc>
                <a:spcPct val="90000"/>
              </a:lnSpc>
            </a:pPr>
            <a:r>
              <a:rPr lang="en-US" sz="2400" dirty="0"/>
              <a:t>Most people are trained and conditioned to behave based on unreasoned or unintelligent thinking.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F. Arbab 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36CA9-4990-42A0-A7BD-E4E55D19C600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Silly Questions, Infinity, &amp; Other Things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33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33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3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Feeling stupid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Feelings are there to be </a:t>
            </a:r>
            <a:r>
              <a:rPr lang="en-US" sz="2800" i="1" dirty="0"/>
              <a:t>felt</a:t>
            </a:r>
            <a:r>
              <a:rPr lang="en-US" sz="2800" dirty="0"/>
              <a:t>, not to determine our courses of action.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Get used to feeling stupid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Commit harmless acts of stupidity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It only feels bad, it is not the reality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you are not stupid, even if you committed a stupid act!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Seek, marvel at, and ponder what makes you feel stupid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In spite of your feeling, commit rational acts that only look and feel stupid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F. Arbab 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36CA9-4990-42A0-A7BD-E4E55D19C60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Silly Questions, Infinity, &amp; Other Things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3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43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Stupidity is the Motor of Science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people never did silly things, nothing intelligent would ever happen. </a:t>
            </a:r>
            <a:endParaRPr lang="en-US" dirty="0" smtClean="0"/>
          </a:p>
          <a:p>
            <a:pPr lvl="8"/>
            <a:r>
              <a:rPr lang="en-US" dirty="0" smtClean="0"/>
              <a:t>Ludwig </a:t>
            </a:r>
            <a:r>
              <a:rPr lang="en-US" dirty="0"/>
              <a:t>J.J. Wittgenstein</a:t>
            </a:r>
          </a:p>
          <a:p>
            <a:r>
              <a:rPr lang="en-US" dirty="0"/>
              <a:t>He who thinks great thoughts, errs greatly. </a:t>
            </a:r>
            <a:endParaRPr lang="en-US" dirty="0" smtClean="0"/>
          </a:p>
          <a:p>
            <a:pPr lvl="8"/>
            <a:r>
              <a:rPr lang="en-US" dirty="0" smtClean="0"/>
              <a:t>Martin </a:t>
            </a:r>
            <a:r>
              <a:rPr lang="en-US" dirty="0"/>
              <a:t>Heidegger</a:t>
            </a:r>
          </a:p>
          <a:p>
            <a:r>
              <a:rPr lang="en-US" dirty="0"/>
              <a:t>The importance of stupidity in scientific research, Martin Schwartz, </a:t>
            </a:r>
            <a:r>
              <a:rPr lang="en-US" i="1" dirty="0"/>
              <a:t>J Cell Sci. </a:t>
            </a:r>
            <a:r>
              <a:rPr lang="en-US" dirty="0"/>
              <a:t>2008; 121:1771.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F. Arbab 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36CA9-4990-42A0-A7BD-E4E55D19C60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Silly Questions, Infinity, &amp; Other Things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Homework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/>
              <a:t>Find a copy of this </a:t>
            </a:r>
            <a:r>
              <a:rPr lang="en-US" sz="2800" dirty="0" smtClean="0"/>
              <a:t>paper and read it:</a:t>
            </a:r>
            <a:endParaRPr lang="en-US" sz="2800" dirty="0"/>
          </a:p>
          <a:p>
            <a:pPr lvl="1">
              <a:lnSpc>
                <a:spcPct val="90000"/>
              </a:lnSpc>
            </a:pPr>
            <a:r>
              <a:rPr lang="en-US" sz="2400" dirty="0"/>
              <a:t>The importance of stupidity in scientific research, Martin Schwartz, </a:t>
            </a:r>
            <a:r>
              <a:rPr lang="en-US" sz="2400" i="1" dirty="0"/>
              <a:t>J Cell Sci. </a:t>
            </a:r>
            <a:r>
              <a:rPr lang="en-US" sz="2400" dirty="0"/>
              <a:t>2008; 121:1771</a:t>
            </a:r>
          </a:p>
          <a:p>
            <a:pPr>
              <a:lnSpc>
                <a:spcPct val="90000"/>
              </a:lnSpc>
            </a:pPr>
            <a:r>
              <a:rPr lang="en-US" sz="2800" dirty="0" smtClean="0"/>
              <a:t>Write an essay </a:t>
            </a:r>
            <a:r>
              <a:rPr lang="en-US" sz="2800" dirty="0"/>
              <a:t>containing: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Critical summary of the above paper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Comparison with 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your ideas on the subject </a:t>
            </a:r>
          </a:p>
          <a:p>
            <a:pPr lvl="2">
              <a:lnSpc>
                <a:spcPct val="90000"/>
              </a:lnSpc>
            </a:pPr>
            <a:r>
              <a:rPr lang="en-US" sz="2000" dirty="0"/>
              <a:t>what you learn from this presentation </a:t>
            </a:r>
          </a:p>
          <a:p>
            <a:pPr>
              <a:lnSpc>
                <a:spcPct val="90000"/>
              </a:lnSpc>
            </a:pPr>
            <a:r>
              <a:rPr lang="en-US" sz="2800" dirty="0"/>
              <a:t>Write your name on a separate sheet</a:t>
            </a:r>
          </a:p>
          <a:p>
            <a:pPr lvl="1">
              <a:lnSpc>
                <a:spcPct val="90000"/>
              </a:lnSpc>
            </a:pPr>
            <a:r>
              <a:rPr lang="en-US" sz="2400" dirty="0"/>
              <a:t>Double blind review process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© F. Arbab 2010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36CA9-4990-42A0-A7BD-E4E55D19C60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Silly Questions, Infinity, &amp; Other Things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ntemporary Portrait">
  <a:themeElements>
    <a:clrScheme name="Contemporary Portrait 2">
      <a:dk1>
        <a:srgbClr val="000000"/>
      </a:dk1>
      <a:lt1>
        <a:srgbClr val="FFFFFF"/>
      </a:lt1>
      <a:dk2>
        <a:srgbClr val="000000"/>
      </a:dk2>
      <a:lt2>
        <a:srgbClr val="5E574E"/>
      </a:lt2>
      <a:accent1>
        <a:srgbClr val="FF6600"/>
      </a:accent1>
      <a:accent2>
        <a:srgbClr val="FFCC00"/>
      </a:accent2>
      <a:accent3>
        <a:srgbClr val="FFFFFF"/>
      </a:accent3>
      <a:accent4>
        <a:srgbClr val="000000"/>
      </a:accent4>
      <a:accent5>
        <a:srgbClr val="FFB8AA"/>
      </a:accent5>
      <a:accent6>
        <a:srgbClr val="E7B900"/>
      </a:accent6>
      <a:hlink>
        <a:srgbClr val="996633"/>
      </a:hlink>
      <a:folHlink>
        <a:srgbClr val="808000"/>
      </a:folHlink>
    </a:clrScheme>
    <a:fontScheme name="Contemporary Portrait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Monotype Sorts" pitchFamily="2" charset="2"/>
          <a:buChar char="z"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ct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accent2"/>
          </a:buClr>
          <a:buSzTx/>
          <a:buFont typeface="Monotype Sorts" pitchFamily="2" charset="2"/>
          <a:buChar char="z"/>
          <a:tabLst/>
          <a:defRPr kumimoji="1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Contemporary Portrait 1">
        <a:dk1>
          <a:srgbClr val="5E574E"/>
        </a:dk1>
        <a:lt1>
          <a:srgbClr val="FFFFCC"/>
        </a:lt1>
        <a:dk2>
          <a:srgbClr val="0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AA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2">
        <a:dk1>
          <a:srgbClr val="000000"/>
        </a:dk1>
        <a:lt1>
          <a:srgbClr val="FFFFFF"/>
        </a:lt1>
        <a:dk2>
          <a:srgbClr val="0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996633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4">
        <a:dk1>
          <a:srgbClr val="000000"/>
        </a:dk1>
        <a:lt1>
          <a:srgbClr val="FFFFFF"/>
        </a:lt1>
        <a:dk2>
          <a:srgbClr val="800000"/>
        </a:dk2>
        <a:lt2>
          <a:srgbClr val="5E574E"/>
        </a:lt2>
        <a:accent1>
          <a:srgbClr val="FF66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FFB8AA"/>
        </a:accent5>
        <a:accent6>
          <a:srgbClr val="E7B900"/>
        </a:accent6>
        <a:hlink>
          <a:srgbClr val="FF0000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5">
        <a:dk1>
          <a:srgbClr val="000066"/>
        </a:dk1>
        <a:lt1>
          <a:srgbClr val="FFFFFF"/>
        </a:lt1>
        <a:dk2>
          <a:srgbClr val="0000FF"/>
        </a:dk2>
        <a:lt2>
          <a:srgbClr val="000000"/>
        </a:lt2>
        <a:accent1>
          <a:srgbClr val="0066FF"/>
        </a:accent1>
        <a:accent2>
          <a:srgbClr val="33CCCC"/>
        </a:accent2>
        <a:accent3>
          <a:srgbClr val="FFFFFF"/>
        </a:accent3>
        <a:accent4>
          <a:srgbClr val="000056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ntemporary Portrait 6">
        <a:dk1>
          <a:srgbClr val="000000"/>
        </a:dk1>
        <a:lt1>
          <a:srgbClr val="FFFFFF"/>
        </a:lt1>
        <a:dk2>
          <a:srgbClr val="000066"/>
        </a:dk2>
        <a:lt2>
          <a:srgbClr val="FFCC00"/>
        </a:lt2>
        <a:accent1>
          <a:srgbClr val="0066FF"/>
        </a:accent1>
        <a:accent2>
          <a:srgbClr val="33CCCC"/>
        </a:accent2>
        <a:accent3>
          <a:srgbClr val="AAAAB8"/>
        </a:accent3>
        <a:accent4>
          <a:srgbClr val="DADADA"/>
        </a:accent4>
        <a:accent5>
          <a:srgbClr val="AAB8FF"/>
        </a:accent5>
        <a:accent6>
          <a:srgbClr val="2DB9B9"/>
        </a:accent6>
        <a:hlink>
          <a:srgbClr val="FF00FF"/>
        </a:hlink>
        <a:folHlink>
          <a:srgbClr val="9933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ntemporary Portrait 7">
        <a:dk1>
          <a:srgbClr val="5E574E"/>
        </a:dk1>
        <a:lt1>
          <a:srgbClr val="FFFFCC"/>
        </a:lt1>
        <a:dk2>
          <a:srgbClr val="800000"/>
        </a:dk2>
        <a:lt2>
          <a:srgbClr val="FFCC00"/>
        </a:lt2>
        <a:accent1>
          <a:srgbClr val="CC9900"/>
        </a:accent1>
        <a:accent2>
          <a:srgbClr val="FF6600"/>
        </a:accent2>
        <a:accent3>
          <a:srgbClr val="C0AAAA"/>
        </a:accent3>
        <a:accent4>
          <a:srgbClr val="DADAAE"/>
        </a:accent4>
        <a:accent5>
          <a:srgbClr val="E2CAAA"/>
        </a:accent5>
        <a:accent6>
          <a:srgbClr val="E75C00"/>
        </a:accent6>
        <a:hlink>
          <a:srgbClr val="FF00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Office\Templates\Design Templates 97\Contemporary Portrait.pot</Template>
  <TotalTime>22957</TotalTime>
  <Words>1704</Words>
  <Application>Microsoft Office PowerPoint</Application>
  <PresentationFormat>On-screen Show (4:3)</PresentationFormat>
  <Paragraphs>330</Paragraphs>
  <Slides>31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Contemporary Portrait</vt:lpstr>
      <vt:lpstr>Silly Questions, Infinity, and Other Things</vt:lpstr>
      <vt:lpstr>Stupidity</vt:lpstr>
      <vt:lpstr>Abundance of Stupidity</vt:lpstr>
      <vt:lpstr>Aspects of Stupidity</vt:lpstr>
      <vt:lpstr>Being Stupid</vt:lpstr>
      <vt:lpstr>Acting Stupid</vt:lpstr>
      <vt:lpstr>Feeling stupid</vt:lpstr>
      <vt:lpstr>Stupidity is the Motor of Science</vt:lpstr>
      <vt:lpstr>Homework</vt:lpstr>
      <vt:lpstr>Ignorance</vt:lpstr>
      <vt:lpstr>Forms of Ignorance</vt:lpstr>
      <vt:lpstr>Abstraction</vt:lpstr>
      <vt:lpstr>Numbers</vt:lpstr>
      <vt:lpstr>The Concept of Number</vt:lpstr>
      <vt:lpstr>Natural Numbers</vt:lpstr>
      <vt:lpstr>Puzzle</vt:lpstr>
      <vt:lpstr>Arithmetic </vt:lpstr>
      <vt:lpstr>Giuseppe Peano</vt:lpstr>
      <vt:lpstr>Peano Axioms</vt:lpstr>
      <vt:lpstr>Infinity</vt:lpstr>
      <vt:lpstr>Georg Ferdinand Ludwig Phillip Cantor</vt:lpstr>
      <vt:lpstr>Properties of Infinity</vt:lpstr>
      <vt:lpstr>Infinity of Real Numbers</vt:lpstr>
      <vt:lpstr>Puzzles</vt:lpstr>
      <vt:lpstr>A Rock Too Big to Lift!</vt:lpstr>
      <vt:lpstr>David Hilbert</vt:lpstr>
      <vt:lpstr>Kurt Gödel </vt:lpstr>
      <vt:lpstr>Problems and Solutions</vt:lpstr>
      <vt:lpstr>Termination of Programs</vt:lpstr>
      <vt:lpstr>Halting Problem</vt:lpstr>
      <vt:lpstr>Alan Mathison Turing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Abstract Behavior Types: A Foundation Model for Components and Their Composition</dc:title>
  <dc:creator>Farhad Arbab</dc:creator>
  <cp:lastModifiedBy>Farhad Arbab</cp:lastModifiedBy>
  <cp:revision>342</cp:revision>
  <dcterms:created xsi:type="dcterms:W3CDTF">2002-10-19T14:30:46Z</dcterms:created>
  <dcterms:modified xsi:type="dcterms:W3CDTF">2010-01-23T23:20:52Z</dcterms:modified>
</cp:coreProperties>
</file>