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553" r:id="rId3"/>
    <p:sldId id="554" r:id="rId4"/>
    <p:sldId id="555" r:id="rId5"/>
    <p:sldId id="556" r:id="rId6"/>
    <p:sldId id="557" r:id="rId7"/>
    <p:sldId id="558" r:id="rId8"/>
    <p:sldId id="559" r:id="rId9"/>
    <p:sldId id="560" r:id="rId10"/>
    <p:sldId id="561" r:id="rId11"/>
    <p:sldId id="562" r:id="rId12"/>
    <p:sldId id="563" r:id="rId13"/>
    <p:sldId id="564" r:id="rId14"/>
    <p:sldId id="566" r:id="rId15"/>
    <p:sldId id="567" r:id="rId16"/>
    <p:sldId id="574" r:id="rId17"/>
    <p:sldId id="575" r:id="rId18"/>
    <p:sldId id="570" r:id="rId19"/>
    <p:sldId id="569" r:id="rId20"/>
    <p:sldId id="568" r:id="rId21"/>
    <p:sldId id="571" r:id="rId22"/>
    <p:sldId id="572" r:id="rId23"/>
    <p:sldId id="573" r:id="rId24"/>
    <p:sldId id="579" r:id="rId25"/>
    <p:sldId id="583" r:id="rId26"/>
    <p:sldId id="580" r:id="rId27"/>
    <p:sldId id="581" r:id="rId28"/>
    <p:sldId id="582" r:id="rId29"/>
    <p:sldId id="576" r:id="rId30"/>
    <p:sldId id="577" r:id="rId31"/>
    <p:sldId id="584" r:id="rId32"/>
  </p:sldIdLst>
  <p:sldSz cx="9144000" cy="6858000" type="screen4x3"/>
  <p:notesSz cx="6781800" cy="99060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z"/>
      <a:defRPr kumimoji="1"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z"/>
      <a:defRPr kumimoji="1"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z"/>
      <a:defRPr kumimoji="1"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z"/>
      <a:defRPr kumimoji="1"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z"/>
      <a:defRPr kumimoji="1"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9900"/>
    <a:srgbClr val="008000"/>
    <a:srgbClr val="33CC33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0" autoAdjust="0"/>
    <p:restoredTop sz="94618" autoAdjust="0"/>
  </p:normalViewPr>
  <p:slideViewPr>
    <p:cSldViewPr snapToGrid="0">
      <p:cViewPr varScale="1">
        <p:scale>
          <a:sx n="70" d="100"/>
          <a:sy n="70" d="100"/>
        </p:scale>
        <p:origin x="-7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0" y="-96"/>
      </p:cViewPr>
      <p:guideLst>
        <p:guide orient="horz" pos="3120"/>
        <p:guide pos="2136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fld id="{DD6578B5-8320-49DF-86A6-AF8B48C115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720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fld id="{9C2A82E4-AAA7-4D74-A6B1-26BAA7D36D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2E4-AAA7-4D74-A6B1-26BAA7D36D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fld id="{76E87C59-0DCF-4D06-8B54-A4D620E7D4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81257-2DCB-4F18-B85A-8E847A579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E579-27D4-4136-9303-F9DBE0D6C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885950"/>
            <a:ext cx="40132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4048125"/>
            <a:ext cx="40132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5A099E-D17D-4F16-AC70-5D6795900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1B09A0-D0E2-4408-89DD-F47580444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36CA9-4990-42A0-A7BD-E4E55D19C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596F3-131F-4ABC-86D7-8AC7965A4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0598B-06BB-4985-BBE5-12923A430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8DBA6-629E-46F0-B1DA-B98D3F071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FCDB7-49D1-46FB-9152-A29B6EFBD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C6A00-36DA-4FA6-9656-73A8662DD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AEF5C-9E2B-48BB-9534-8C95CCA8B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F. Arbab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A73A3-FDC6-482B-A2AE-6A7094CE0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buClrTx/>
              <a:buFontTx/>
              <a:buNone/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FontTx/>
              <a:buNone/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FontTx/>
              <a:buNone/>
              <a:defRPr kumimoji="0" sz="1200">
                <a:solidFill>
                  <a:schemeClr val="folHlink"/>
                </a:solidFill>
                <a:latin typeface="+mn-lt"/>
              </a:defRPr>
            </a:lvl1pPr>
          </a:lstStyle>
          <a:p>
            <a:fld id="{A5D9CC28-ED4B-4552-9CE3-0ED682B1D74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5" name="Picture 7" descr="paint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33CC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33CC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33CC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33CC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33CC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33CC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33CC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33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ignoran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rriam-webster.com/dictionary/uninformed" TargetMode="External"/><Relationship Id="rId4" Type="http://schemas.openxmlformats.org/officeDocument/2006/relationships/hyperlink" Target="http://www.merriam-webster.com/dictionary/unawar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taly" TargetMode="External"/><Relationship Id="rId5" Type="http://schemas.openxmlformats.org/officeDocument/2006/relationships/hyperlink" Target="http://en.wikipedia.org/wiki/Piedmont" TargetMode="External"/><Relationship Id="rId4" Type="http://schemas.openxmlformats.org/officeDocument/2006/relationships/hyperlink" Target="http://en.wikipedia.org/w/index.php?title=Spinetta,_Italy&amp;action=edit&amp;redlink=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ematical_inductio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rriam-webster.com/dictionary/vexatious" TargetMode="External"/><Relationship Id="rId3" Type="http://schemas.openxmlformats.org/officeDocument/2006/relationships/hyperlink" Target="http://www.merriam-webster.com/dictionary/stupid" TargetMode="External"/><Relationship Id="rId7" Type="http://schemas.openxmlformats.org/officeDocument/2006/relationships/hyperlink" Target="http://www.merriam-webster.com/dictionary/senseles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rriam-webster.com/dictionary/torpid" TargetMode="External"/><Relationship Id="rId5" Type="http://schemas.openxmlformats.org/officeDocument/2006/relationships/hyperlink" Target="http://www.merriam-webster.com/dictionary/brutish" TargetMode="External"/><Relationship Id="rId4" Type="http://schemas.openxmlformats.org/officeDocument/2006/relationships/hyperlink" Target="http://www.merriam-webster.com/dictionary/obtuse" TargetMode="External"/><Relationship Id="rId9" Type="http://schemas.openxmlformats.org/officeDocument/2006/relationships/hyperlink" Target="http://www.merriam-webster.com/dictionary/exasperating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aint_Petersburg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ermany" TargetMode="External"/><Relationship Id="rId5" Type="http://schemas.openxmlformats.org/officeDocument/2006/relationships/hyperlink" Target="http://en.wikipedia.org/wiki/Halle,_Saxony-Anhalt" TargetMode="External"/><Relationship Id="rId4" Type="http://schemas.openxmlformats.org/officeDocument/2006/relationships/hyperlink" Target="http://en.wikipedia.org/wiki/Russia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en.wikipedia.org/wiki/K%C3%B6nigsberg" TargetMode="External"/><Relationship Id="rId7" Type="http://schemas.openxmlformats.org/officeDocument/2006/relationships/hyperlink" Target="http://en.wikipedia.org/wiki/Germany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%C3%B6ttingen" TargetMode="External"/><Relationship Id="rId5" Type="http://schemas.openxmlformats.org/officeDocument/2006/relationships/hyperlink" Target="http://en.wikipedia.org/wiki/Province_of_Prussia" TargetMode="External"/><Relationship Id="rId4" Type="http://schemas.openxmlformats.org/officeDocument/2006/relationships/hyperlink" Target="http://en.wikipedia.org/wiki/Wehlau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en.wikipedia.org/wiki/Brno" TargetMode="External"/><Relationship Id="rId7" Type="http://schemas.openxmlformats.org/officeDocument/2006/relationships/hyperlink" Target="http://en.wikipedia.org/wiki/United_State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inceton,_New_Jersey" TargetMode="External"/><Relationship Id="rId5" Type="http://schemas.openxmlformats.org/officeDocument/2006/relationships/hyperlink" Target="http://en.wikipedia.org/wiki/Austria-Hungary" TargetMode="External"/><Relationship Id="rId4" Type="http://schemas.openxmlformats.org/officeDocument/2006/relationships/hyperlink" Target="http://en.wikipedia.org/wiki/Moravia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en.wikipedia.org/wiki/Maida_Vale" TargetMode="External"/><Relationship Id="rId7" Type="http://schemas.openxmlformats.org/officeDocument/2006/relationships/hyperlink" Target="http://en.wikipedia.org/wiki/Cheshire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Wilmslow" TargetMode="External"/><Relationship Id="rId5" Type="http://schemas.openxmlformats.org/officeDocument/2006/relationships/hyperlink" Target="http://en.wikipedia.org/wiki/England" TargetMode="External"/><Relationship Id="rId4" Type="http://schemas.openxmlformats.org/officeDocument/2006/relationships/hyperlink" Target="http://en.wikipedia.org/wiki/Lond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Silly Questions, Infinity, and Other Things</a:t>
            </a:r>
            <a:endParaRPr lang="en-US" sz="2800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err="1">
                <a:solidFill>
                  <a:schemeClr val="accent1"/>
                </a:solidFill>
              </a:rPr>
              <a:t>Farhad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Arbab</a:t>
            </a:r>
            <a:endParaRPr lang="en-US" sz="18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endParaRPr lang="en-US" sz="12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008000"/>
                </a:solidFill>
              </a:rPr>
              <a:t>Center </a:t>
            </a:r>
            <a:r>
              <a:rPr lang="en-US" sz="1200" dirty="0">
                <a:solidFill>
                  <a:srgbClr val="008000"/>
                </a:solidFill>
              </a:rPr>
              <a:t>for Mathematics and Computer Science (CWI), </a:t>
            </a:r>
            <a:r>
              <a:rPr lang="en-US" sz="1200" dirty="0" smtClean="0">
                <a:solidFill>
                  <a:srgbClr val="008000"/>
                </a:solidFill>
              </a:rPr>
              <a:t>Amsterdam</a:t>
            </a: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008000"/>
                </a:solidFill>
              </a:rPr>
              <a:t>                     and</a:t>
            </a:r>
            <a:endParaRPr lang="en-US" sz="1200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8000"/>
                </a:solidFill>
              </a:rPr>
              <a:t>Leiden Institute for Advanced Computer Science (LIACS), Leiden University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rgbClr val="008000"/>
                </a:solidFill>
              </a:rPr>
              <a:t>The Netherlands</a:t>
            </a:r>
          </a:p>
          <a:p>
            <a:pPr algn="ctr">
              <a:lnSpc>
                <a:spcPct val="80000"/>
              </a:lnSpc>
            </a:pPr>
            <a:endParaRPr lang="en-US" sz="1200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endParaRPr lang="en-US" sz="1200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chemeClr val="folHlink"/>
                </a:solidFill>
              </a:rPr>
              <a:t>23 January 2010</a:t>
            </a:r>
            <a:endParaRPr lang="en-US" sz="12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Ignorance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Ignorance</a:t>
            </a:r>
            <a:endParaRPr lang="en-US" sz="2800" dirty="0"/>
          </a:p>
          <a:p>
            <a:pPr lvl="1"/>
            <a:r>
              <a:rPr lang="en-US" sz="2400" dirty="0"/>
              <a:t>The state or fact of being </a:t>
            </a:r>
            <a:r>
              <a:rPr lang="en-US" sz="2400" b="1" dirty="0">
                <a:hlinkClick r:id="rId3"/>
              </a:rPr>
              <a:t>ignorant</a:t>
            </a:r>
            <a:r>
              <a:rPr lang="en-US" sz="2400" dirty="0"/>
              <a:t> </a:t>
            </a:r>
            <a:r>
              <a:rPr lang="en-US" sz="2400" b="1" dirty="0"/>
              <a:t>:</a:t>
            </a:r>
            <a:r>
              <a:rPr lang="en-US" sz="2400" dirty="0"/>
              <a:t> lack of knowledge, education, or awareness </a:t>
            </a:r>
          </a:p>
          <a:p>
            <a:r>
              <a:rPr lang="en-US" sz="2800" b="1" dirty="0"/>
              <a:t>ignorant</a:t>
            </a:r>
            <a:r>
              <a:rPr lang="en-US" sz="2800" dirty="0"/>
              <a:t> </a:t>
            </a:r>
            <a:r>
              <a:rPr lang="en-US" sz="2800" b="1" dirty="0"/>
              <a:t> </a:t>
            </a:r>
            <a:r>
              <a:rPr lang="en-US" sz="2800" dirty="0"/>
              <a:t> </a:t>
            </a:r>
          </a:p>
          <a:p>
            <a:pPr lvl="1"/>
            <a:r>
              <a:rPr lang="en-US" sz="2400" b="1" dirty="0"/>
              <a:t>1: </a:t>
            </a:r>
          </a:p>
          <a:p>
            <a:pPr lvl="2"/>
            <a:r>
              <a:rPr lang="en-US" sz="2000" b="1" dirty="0"/>
              <a:t>a:</a:t>
            </a:r>
            <a:r>
              <a:rPr lang="en-US" sz="2000" dirty="0"/>
              <a:t> destitute of knowledge or education; </a:t>
            </a:r>
            <a:r>
              <a:rPr lang="en-US" sz="2000" i="1" dirty="0"/>
              <a:t>also</a:t>
            </a:r>
            <a:r>
              <a:rPr lang="en-US" sz="2000" b="1" dirty="0"/>
              <a:t> :</a:t>
            </a:r>
            <a:r>
              <a:rPr lang="en-US" sz="2000" dirty="0"/>
              <a:t> lacking knowledge or comprehension of the thing specified </a:t>
            </a:r>
          </a:p>
          <a:p>
            <a:pPr lvl="2"/>
            <a:r>
              <a:rPr lang="en-US" sz="2000" b="1" dirty="0"/>
              <a:t>b:</a:t>
            </a:r>
            <a:r>
              <a:rPr lang="en-US" sz="2000" dirty="0"/>
              <a:t> resulting from or showing lack of knowledge or intelligence</a:t>
            </a:r>
            <a:endParaRPr lang="en-US" sz="2000" b="1" dirty="0"/>
          </a:p>
          <a:p>
            <a:pPr lvl="1"/>
            <a:r>
              <a:rPr lang="en-US" sz="2400" b="1" dirty="0"/>
              <a:t>2:</a:t>
            </a:r>
            <a:r>
              <a:rPr lang="en-US" sz="2400" dirty="0"/>
              <a:t> </a:t>
            </a:r>
            <a:r>
              <a:rPr lang="en-US" sz="2400" b="1" dirty="0">
                <a:hlinkClick r:id="rId4"/>
              </a:rPr>
              <a:t>unaware</a:t>
            </a:r>
            <a:r>
              <a:rPr lang="en-US" sz="2400" dirty="0"/>
              <a:t>, </a:t>
            </a:r>
            <a:r>
              <a:rPr lang="en-US" sz="2400" b="1" dirty="0">
                <a:hlinkClick r:id="rId5"/>
              </a:rPr>
              <a:t>uninformed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Forms of Ignorance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Ignorance is bliss</a:t>
            </a:r>
          </a:p>
          <a:p>
            <a:pPr>
              <a:lnSpc>
                <a:spcPct val="90000"/>
              </a:lnSpc>
            </a:pPr>
            <a:r>
              <a:rPr lang="en-US" dirty="0"/>
              <a:t>What you do not know cannot hurt you.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you have to be lucky to qualify!</a:t>
            </a:r>
          </a:p>
          <a:p>
            <a:pPr>
              <a:lnSpc>
                <a:spcPct val="90000"/>
              </a:lnSpc>
            </a:pPr>
            <a:r>
              <a:rPr lang="en-US" dirty="0"/>
              <a:t>Unaware ignorance</a:t>
            </a:r>
          </a:p>
          <a:p>
            <a:pPr>
              <a:lnSpc>
                <a:spcPct val="90000"/>
              </a:lnSpc>
            </a:pPr>
            <a:r>
              <a:rPr lang="en-US" dirty="0"/>
              <a:t>Aware ignorance</a:t>
            </a:r>
          </a:p>
          <a:p>
            <a:pPr>
              <a:lnSpc>
                <a:spcPct val="90000"/>
              </a:lnSpc>
            </a:pPr>
            <a:r>
              <a:rPr lang="en-US" dirty="0"/>
              <a:t>Deliberate ignorance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Deluding oneself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Ignoring the irrelevant: Abstraction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basis for mathematics!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Abstraction is a cognitive means to overcome complexity</a:t>
            </a:r>
          </a:p>
          <a:p>
            <a:pPr lvl="1"/>
            <a:r>
              <a:rPr lang="en-US" dirty="0"/>
              <a:t>Focus on essential features and suppress/ignore the rest.</a:t>
            </a:r>
          </a:p>
          <a:p>
            <a:pPr lvl="1"/>
            <a:r>
              <a:rPr lang="en-US" dirty="0"/>
              <a:t>A many-to-one mapping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major advance in abstraction was the concept of numbers</a:t>
            </a:r>
          </a:p>
          <a:p>
            <a:pPr lvl="1"/>
            <a:r>
              <a:rPr lang="en-US" dirty="0" smtClean="0"/>
              <a:t>Correspondence between elements of sets</a:t>
            </a:r>
          </a:p>
          <a:p>
            <a:r>
              <a:rPr lang="en-US" dirty="0" smtClean="0"/>
              <a:t>The second was the use of numerals to represent numbers</a:t>
            </a:r>
          </a:p>
          <a:p>
            <a:pPr lvl="1"/>
            <a:r>
              <a:rPr lang="en-US" dirty="0" smtClean="0"/>
              <a:t>Egyptians had a powerful system with hieroglyphs for 1 to 10.</a:t>
            </a:r>
          </a:p>
          <a:p>
            <a:pPr lvl="1"/>
            <a:r>
              <a:rPr lang="en-US" dirty="0" smtClean="0"/>
              <a:t>Babylonians had a place value </a:t>
            </a:r>
            <a:r>
              <a:rPr lang="en-US" dirty="0" smtClean="0"/>
              <a:t>system.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a set of men and a set of beads.</a:t>
            </a:r>
          </a:p>
          <a:p>
            <a:r>
              <a:rPr lang="en-US" sz="2400" dirty="0" smtClean="0"/>
              <a:t>If each man has a single bead and each bead belongs to a single man, we have a </a:t>
            </a:r>
            <a:r>
              <a:rPr lang="en-US" sz="2400" dirty="0" smtClean="0">
                <a:solidFill>
                  <a:srgbClr val="FF0000"/>
                </a:solidFill>
              </a:rPr>
              <a:t>one-to-one correspondence</a:t>
            </a:r>
            <a:r>
              <a:rPr lang="en-US" sz="2400" dirty="0" smtClean="0"/>
              <a:t> between (the elements of) these two sets.</a:t>
            </a:r>
          </a:p>
          <a:p>
            <a:r>
              <a:rPr lang="en-US" sz="2400" dirty="0" smtClean="0"/>
              <a:t>All sets that have such a one-to-one correspondence with these sets have the same size.</a:t>
            </a:r>
          </a:p>
          <a:p>
            <a:r>
              <a:rPr lang="en-US" sz="2400" dirty="0" smtClean="0"/>
              <a:t>A number is an abstraction of all these sets, ignoring all of their properties except their common size.</a:t>
            </a:r>
          </a:p>
          <a:p>
            <a:r>
              <a:rPr lang="en-US" sz="2400" dirty="0" smtClean="0"/>
              <a:t>Numerals are symbols that represent numbers</a:t>
            </a:r>
          </a:p>
          <a:p>
            <a:pPr lvl="1"/>
            <a:r>
              <a:rPr lang="en-US" sz="2000" dirty="0" smtClean="0"/>
              <a:t>We commonly use the base-10 place-value system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Historically:</a:t>
            </a:r>
          </a:p>
          <a:p>
            <a:pPr lvl="1"/>
            <a:r>
              <a:rPr lang="en-US" sz="2400" dirty="0" smtClean="0"/>
              <a:t>1, 2, 3, 4, …</a:t>
            </a:r>
          </a:p>
          <a:p>
            <a:r>
              <a:rPr lang="en-US" sz="2800" dirty="0" smtClean="0"/>
              <a:t>Since late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century:</a:t>
            </a:r>
          </a:p>
          <a:p>
            <a:pPr lvl="1"/>
            <a:r>
              <a:rPr lang="en-US" sz="2400" dirty="0" smtClean="0"/>
              <a:t>0, 1, 2, 3, …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Counting</a:t>
            </a:r>
            <a:r>
              <a:rPr lang="en-US" sz="2800" dirty="0" smtClean="0"/>
              <a:t> is establishing a one-to-one correspondence between (the elements of) a set and (the elements of the set of) natural numbers.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bags of identical looking gold coins</a:t>
            </a:r>
          </a:p>
          <a:p>
            <a:r>
              <a:rPr lang="en-US" dirty="0" smtClean="0"/>
              <a:t>Every coin in 9 bags weighs 100 grams</a:t>
            </a:r>
          </a:p>
          <a:p>
            <a:r>
              <a:rPr lang="en-US" dirty="0" smtClean="0"/>
              <a:t>Every coin in one bag weighs 90 grams</a:t>
            </a:r>
          </a:p>
          <a:p>
            <a:r>
              <a:rPr lang="en-US" dirty="0" smtClean="0"/>
              <a:t>Determine which bag contains defective coins using a single scale only once.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numbers have been used in arithmetic for millennia, </a:t>
            </a:r>
            <a:endParaRPr lang="en-US" dirty="0" smtClean="0"/>
          </a:p>
          <a:p>
            <a:r>
              <a:rPr lang="en-US" dirty="0" smtClean="0"/>
              <a:t>Until 19</a:t>
            </a:r>
            <a:r>
              <a:rPr lang="en-US" baseline="30000" dirty="0" smtClean="0"/>
              <a:t>th</a:t>
            </a:r>
            <a:r>
              <a:rPr lang="en-US" dirty="0" smtClean="0"/>
              <a:t> century, it </a:t>
            </a:r>
            <a:r>
              <a:rPr lang="en-US" dirty="0" smtClean="0"/>
              <a:t>was not clear why some of the properties of arithmetic and natural numbers hold.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Giuseppe </a:t>
            </a:r>
            <a:r>
              <a:rPr lang="en-US" dirty="0" err="1" smtClean="0"/>
              <a:t>Peano</a:t>
            </a:r>
            <a:endParaRPr lang="en-US" dirty="0"/>
          </a:p>
        </p:txBody>
      </p:sp>
      <p:pic>
        <p:nvPicPr>
          <p:cNvPr id="7" name="Content Placeholder 6" descr="Giuseppe_Pean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85236" y="1844296"/>
            <a:ext cx="2286000" cy="27813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85342" y="4926842"/>
            <a:ext cx="56248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en-US" sz="2000" dirty="0" smtClean="0"/>
              <a:t>Born: 27 </a:t>
            </a:r>
            <a:r>
              <a:rPr lang="en-US" sz="2000" dirty="0" smtClean="0"/>
              <a:t>August </a:t>
            </a:r>
            <a:r>
              <a:rPr lang="en-US" sz="2000" dirty="0" smtClean="0"/>
              <a:t>1858 </a:t>
            </a:r>
            <a:r>
              <a:rPr lang="en-US" sz="2000" dirty="0" err="1" smtClean="0">
                <a:hlinkClick r:id="rId4" action="ppaction://hlinkfile" tooltip="Spinetta, Italy (page does not exist)"/>
              </a:rPr>
              <a:t>Spinetta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5" action="ppaction://hlinkfile" tooltip="Piedmont"/>
              </a:rPr>
              <a:t>Piedmont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6" action="ppaction://hlinkfile" tooltip="Italy"/>
              </a:rPr>
              <a:t>Italy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algn="l">
              <a:buNone/>
            </a:pPr>
            <a:r>
              <a:rPr lang="en-US" sz="2000" dirty="0" smtClean="0"/>
              <a:t>Died: </a:t>
            </a:r>
            <a:r>
              <a:rPr lang="en-US" sz="2000" dirty="0" smtClean="0"/>
              <a:t>20 April 1932 (aged 73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Peano</a:t>
            </a:r>
            <a:r>
              <a:rPr lang="en-US" dirty="0" smtClean="0"/>
              <a:t> Axioms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Giuseppe </a:t>
            </a:r>
            <a:r>
              <a:rPr lang="en-US" sz="2800" dirty="0" err="1" smtClean="0"/>
              <a:t>Peano</a:t>
            </a:r>
            <a:r>
              <a:rPr lang="en-US" sz="2800" dirty="0" smtClean="0"/>
              <a:t> </a:t>
            </a:r>
            <a:r>
              <a:rPr lang="en-US" sz="2800" dirty="0" smtClean="0"/>
              <a:t>formal theory of the natural </a:t>
            </a:r>
            <a:r>
              <a:rPr lang="en-US" sz="2800" dirty="0" smtClean="0"/>
              <a:t>numbers:</a:t>
            </a:r>
            <a:endParaRPr lang="en-US" sz="2800" dirty="0" smtClean="0"/>
          </a:p>
          <a:p>
            <a:pPr lvl="1"/>
            <a:r>
              <a:rPr lang="en-US" sz="2000" dirty="0" smtClean="0"/>
              <a:t>There is a natural number 0. </a:t>
            </a:r>
          </a:p>
          <a:p>
            <a:pPr lvl="1"/>
            <a:r>
              <a:rPr lang="en-US" sz="2000" dirty="0" smtClean="0"/>
              <a:t>Every natural number </a:t>
            </a:r>
            <a:r>
              <a:rPr lang="en-US" sz="2000" i="1" dirty="0" smtClean="0"/>
              <a:t>a</a:t>
            </a:r>
            <a:r>
              <a:rPr lang="en-US" sz="2000" dirty="0" smtClean="0"/>
              <a:t> has a natural number successor, denoted by </a:t>
            </a:r>
            <a:r>
              <a:rPr lang="en-US" sz="2000" i="1" dirty="0" smtClean="0"/>
              <a:t>S</a:t>
            </a:r>
            <a:r>
              <a:rPr lang="en-US" sz="2000" dirty="0" smtClean="0"/>
              <a:t>(</a:t>
            </a:r>
            <a:r>
              <a:rPr lang="en-US" sz="2000" i="1" dirty="0" smtClean="0"/>
              <a:t>a</a:t>
            </a:r>
            <a:r>
              <a:rPr lang="en-US" sz="2000" dirty="0" smtClean="0"/>
              <a:t>). Intuitively, </a:t>
            </a:r>
            <a:r>
              <a:rPr lang="en-US" sz="2000" i="1" dirty="0" smtClean="0"/>
              <a:t>S</a:t>
            </a:r>
            <a:r>
              <a:rPr lang="en-US" sz="2000" dirty="0" smtClean="0"/>
              <a:t>(</a:t>
            </a:r>
            <a:r>
              <a:rPr lang="en-US" sz="2000" i="1" dirty="0" smtClean="0"/>
              <a:t>a</a:t>
            </a:r>
            <a:r>
              <a:rPr lang="en-US" sz="2000" dirty="0" smtClean="0"/>
              <a:t>) is </a:t>
            </a:r>
            <a:r>
              <a:rPr lang="en-US" sz="2000" i="1" dirty="0" smtClean="0"/>
              <a:t>a</a:t>
            </a:r>
            <a:r>
              <a:rPr lang="en-US" sz="2000" dirty="0" smtClean="0"/>
              <a:t>+1. </a:t>
            </a:r>
          </a:p>
          <a:p>
            <a:pPr lvl="1"/>
            <a:r>
              <a:rPr lang="en-US" sz="2000" dirty="0" smtClean="0"/>
              <a:t>There is no natural number whose successor is 0. </a:t>
            </a:r>
          </a:p>
          <a:p>
            <a:pPr lvl="1"/>
            <a:r>
              <a:rPr lang="en-US" sz="2000" dirty="0" smtClean="0"/>
              <a:t>Distinct natural numbers have distinct successors: if </a:t>
            </a:r>
            <a:r>
              <a:rPr lang="en-US" sz="2000" i="1" dirty="0" smtClean="0"/>
              <a:t>a</a:t>
            </a:r>
            <a:r>
              <a:rPr lang="en-US" sz="2000" dirty="0" smtClean="0"/>
              <a:t> ≠ </a:t>
            </a:r>
            <a:r>
              <a:rPr lang="en-US" sz="2000" i="1" dirty="0" smtClean="0"/>
              <a:t>b</a:t>
            </a:r>
            <a:r>
              <a:rPr lang="en-US" sz="2000" dirty="0" smtClean="0"/>
              <a:t>, then </a:t>
            </a:r>
            <a:r>
              <a:rPr lang="en-US" sz="2000" i="1" dirty="0" smtClean="0"/>
              <a:t>S</a:t>
            </a:r>
            <a:r>
              <a:rPr lang="en-US" sz="2000" dirty="0" smtClean="0"/>
              <a:t>(</a:t>
            </a:r>
            <a:r>
              <a:rPr lang="en-US" sz="2000" i="1" dirty="0" smtClean="0"/>
              <a:t>a</a:t>
            </a:r>
            <a:r>
              <a:rPr lang="en-US" sz="2000" dirty="0" smtClean="0"/>
              <a:t>) ≠ </a:t>
            </a:r>
            <a:r>
              <a:rPr lang="en-US" sz="2000" i="1" dirty="0" smtClean="0"/>
              <a:t>S</a:t>
            </a:r>
            <a:r>
              <a:rPr lang="en-US" sz="2000" dirty="0" smtClean="0"/>
              <a:t>(</a:t>
            </a:r>
            <a:r>
              <a:rPr lang="en-US" sz="2000" i="1" dirty="0" smtClean="0"/>
              <a:t>b</a:t>
            </a:r>
            <a:r>
              <a:rPr lang="en-US" sz="2000" dirty="0" smtClean="0"/>
              <a:t>). </a:t>
            </a:r>
          </a:p>
          <a:p>
            <a:pPr lvl="1"/>
            <a:r>
              <a:rPr lang="en-US" sz="2000" dirty="0" smtClean="0"/>
              <a:t>If a property is possessed by 0 and also by the successor of every natural number which possesses it, then it is possessed by all natural numbers. (This postulate ensures that the proof technique of </a:t>
            </a:r>
            <a:r>
              <a:rPr lang="en-US" sz="2000" dirty="0" smtClean="0">
                <a:hlinkClick r:id="rId3" action="ppaction://hlinkfile" tooltip="Mathematical induction"/>
              </a:rPr>
              <a:t>mathematical induction</a:t>
            </a:r>
            <a:r>
              <a:rPr lang="en-US" sz="2000" dirty="0" smtClean="0"/>
              <a:t> is valid.)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Stupidity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Stupidity</a:t>
            </a:r>
          </a:p>
          <a:p>
            <a:pPr lvl="1">
              <a:lnSpc>
                <a:spcPct val="80000"/>
              </a:lnSpc>
            </a:pPr>
            <a:r>
              <a:rPr lang="en-US" sz="1600" b="1" dirty="0"/>
              <a:t>1</a:t>
            </a:r>
            <a:r>
              <a:rPr lang="en-US" sz="1600" dirty="0"/>
              <a:t> </a:t>
            </a:r>
            <a:r>
              <a:rPr lang="en-US" sz="1600" b="1" dirty="0"/>
              <a:t>:</a:t>
            </a:r>
            <a:r>
              <a:rPr lang="en-US" sz="1600" dirty="0"/>
              <a:t> the quality or state of being </a:t>
            </a:r>
            <a:r>
              <a:rPr lang="en-US" sz="1600" b="1" dirty="0">
                <a:hlinkClick r:id="rId3"/>
              </a:rPr>
              <a:t>stupid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b="1" dirty="0"/>
              <a:t>2 :</a:t>
            </a:r>
            <a:r>
              <a:rPr lang="en-US" sz="1600" dirty="0"/>
              <a:t> a </a:t>
            </a:r>
            <a:r>
              <a:rPr lang="en-US" sz="1600" b="1" dirty="0">
                <a:hlinkClick r:id="rId3"/>
              </a:rPr>
              <a:t>stupid</a:t>
            </a:r>
            <a:r>
              <a:rPr lang="en-US" sz="1600" dirty="0"/>
              <a:t> idea or act 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Stupid</a:t>
            </a:r>
          </a:p>
          <a:p>
            <a:pPr lvl="1">
              <a:lnSpc>
                <a:spcPct val="80000"/>
              </a:lnSpc>
            </a:pPr>
            <a:r>
              <a:rPr lang="en-US" sz="1600" b="1" dirty="0"/>
              <a:t>Etymology: </a:t>
            </a:r>
            <a:r>
              <a:rPr lang="en-US" sz="1600" dirty="0"/>
              <a:t>Middle French </a:t>
            </a:r>
            <a:r>
              <a:rPr lang="en-US" sz="1600" i="1" dirty="0" err="1"/>
              <a:t>stupide</a:t>
            </a:r>
            <a:r>
              <a:rPr lang="en-US" sz="1600" i="1" dirty="0"/>
              <a:t>,</a:t>
            </a:r>
            <a:r>
              <a:rPr lang="en-US" sz="1600" dirty="0"/>
              <a:t> from Latin </a:t>
            </a:r>
            <a:r>
              <a:rPr lang="en-US" sz="1600" i="1" dirty="0" err="1"/>
              <a:t>stupidus</a:t>
            </a:r>
            <a:r>
              <a:rPr lang="en-US" sz="1600" i="1" dirty="0"/>
              <a:t>,</a:t>
            </a:r>
            <a:r>
              <a:rPr lang="en-US" sz="1600" dirty="0"/>
              <a:t> from </a:t>
            </a:r>
            <a:r>
              <a:rPr lang="en-US" sz="1600" i="1" dirty="0" err="1"/>
              <a:t>stupēre</a:t>
            </a:r>
            <a:r>
              <a:rPr lang="en-US" sz="1600" dirty="0"/>
              <a:t> to be numb, be astonished 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b="1" dirty="0"/>
              <a:t>1: </a:t>
            </a:r>
          </a:p>
          <a:p>
            <a:pPr lvl="2">
              <a:lnSpc>
                <a:spcPct val="80000"/>
              </a:lnSpc>
            </a:pPr>
            <a:r>
              <a:rPr lang="en-US" sz="1400" b="1" dirty="0"/>
              <a:t>a:</a:t>
            </a:r>
            <a:r>
              <a:rPr lang="en-US" sz="1400" dirty="0"/>
              <a:t> slow of mind </a:t>
            </a:r>
            <a:r>
              <a:rPr lang="en-US" sz="1400" b="1" dirty="0"/>
              <a:t>:</a:t>
            </a:r>
            <a:r>
              <a:rPr lang="en-US" sz="1400" dirty="0"/>
              <a:t> </a:t>
            </a:r>
            <a:r>
              <a:rPr lang="en-US" sz="1400" b="1" dirty="0">
                <a:hlinkClick r:id="rId4"/>
              </a:rPr>
              <a:t>obtuse</a:t>
            </a:r>
            <a:r>
              <a:rPr lang="en-US" sz="1400" b="1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sz="1400" b="1" dirty="0"/>
              <a:t>b:</a:t>
            </a:r>
            <a:r>
              <a:rPr lang="en-US" sz="1400" dirty="0"/>
              <a:t> given to unintelligent decisions or acts </a:t>
            </a:r>
            <a:r>
              <a:rPr lang="en-US" sz="1400" b="1" dirty="0"/>
              <a:t>:</a:t>
            </a:r>
            <a:r>
              <a:rPr lang="en-US" sz="1400" dirty="0"/>
              <a:t> acting in an unintelligent or careless manner</a:t>
            </a:r>
            <a:r>
              <a:rPr lang="en-US" sz="1400" b="1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sz="1400" b="1" dirty="0"/>
              <a:t>c:</a:t>
            </a:r>
            <a:r>
              <a:rPr lang="en-US" sz="1400" dirty="0"/>
              <a:t> lacking intelligence or reason </a:t>
            </a:r>
            <a:r>
              <a:rPr lang="en-US" sz="1400" b="1" dirty="0"/>
              <a:t>:</a:t>
            </a:r>
            <a:r>
              <a:rPr lang="en-US" sz="1400" dirty="0"/>
              <a:t> </a:t>
            </a:r>
            <a:r>
              <a:rPr lang="en-US" sz="1400" b="1" dirty="0">
                <a:hlinkClick r:id="rId5"/>
              </a:rPr>
              <a:t>brutish</a:t>
            </a:r>
            <a:endParaRPr lang="en-US" sz="1400" b="1" dirty="0"/>
          </a:p>
          <a:p>
            <a:pPr lvl="1">
              <a:lnSpc>
                <a:spcPct val="80000"/>
              </a:lnSpc>
            </a:pPr>
            <a:r>
              <a:rPr lang="en-US" sz="1600" b="1" dirty="0"/>
              <a:t>2:</a:t>
            </a:r>
            <a:r>
              <a:rPr lang="en-US" sz="1600" dirty="0"/>
              <a:t> dulled in feeling or sensation </a:t>
            </a:r>
            <a:r>
              <a:rPr lang="en-US" sz="1600" b="1" dirty="0"/>
              <a:t>:</a:t>
            </a:r>
            <a:r>
              <a:rPr lang="en-US" sz="1600" dirty="0"/>
              <a:t> </a:t>
            </a:r>
            <a:r>
              <a:rPr lang="en-US" sz="1600" b="1" dirty="0">
                <a:hlinkClick r:id="rId6"/>
              </a:rPr>
              <a:t>torpid</a:t>
            </a:r>
            <a:r>
              <a:rPr lang="en-US" sz="1600" dirty="0"/>
              <a:t> </a:t>
            </a:r>
            <a:r>
              <a:rPr lang="en-US" sz="1600" b="1" dirty="0"/>
              <a:t>&lt;still </a:t>
            </a:r>
            <a:r>
              <a:rPr lang="en-US" sz="1600" b="1" i="1" dirty="0"/>
              <a:t>stupid</a:t>
            </a:r>
            <a:r>
              <a:rPr lang="en-US" sz="1600" b="1" dirty="0"/>
              <a:t> from the sedative&gt;</a:t>
            </a:r>
          </a:p>
          <a:p>
            <a:pPr lvl="1">
              <a:lnSpc>
                <a:spcPct val="80000"/>
              </a:lnSpc>
            </a:pPr>
            <a:r>
              <a:rPr lang="en-US" sz="1600" b="1" dirty="0"/>
              <a:t>3:</a:t>
            </a:r>
            <a:r>
              <a:rPr lang="en-US" sz="1600" dirty="0"/>
              <a:t> marked by or resulting from unreasoned thinking or acting </a:t>
            </a:r>
            <a:r>
              <a:rPr lang="en-US" sz="1600" b="1" dirty="0"/>
              <a:t>:</a:t>
            </a:r>
            <a:r>
              <a:rPr lang="en-US" sz="1600" dirty="0"/>
              <a:t> </a:t>
            </a:r>
            <a:r>
              <a:rPr lang="en-US" sz="1600" b="1" dirty="0">
                <a:hlinkClick r:id="rId7"/>
              </a:rPr>
              <a:t>senseless</a:t>
            </a:r>
            <a:r>
              <a:rPr lang="en-US" sz="1600" dirty="0"/>
              <a:t> </a:t>
            </a:r>
            <a:r>
              <a:rPr lang="en-US" sz="1600" b="1" dirty="0"/>
              <a:t>&lt;a </a:t>
            </a:r>
            <a:r>
              <a:rPr lang="en-US" sz="1600" b="1" i="1" dirty="0"/>
              <a:t>stupid</a:t>
            </a:r>
            <a:r>
              <a:rPr lang="en-US" sz="1600" b="1" dirty="0"/>
              <a:t> decision&gt;</a:t>
            </a:r>
          </a:p>
          <a:p>
            <a:pPr lvl="1">
              <a:lnSpc>
                <a:spcPct val="80000"/>
              </a:lnSpc>
            </a:pPr>
            <a:r>
              <a:rPr lang="en-US" sz="1600" b="1" dirty="0"/>
              <a:t>4: </a:t>
            </a:r>
          </a:p>
          <a:p>
            <a:pPr lvl="2">
              <a:lnSpc>
                <a:spcPct val="80000"/>
              </a:lnSpc>
            </a:pPr>
            <a:r>
              <a:rPr lang="en-US" sz="1400" b="1" dirty="0"/>
              <a:t>a:</a:t>
            </a:r>
            <a:r>
              <a:rPr lang="en-US" sz="1400" dirty="0"/>
              <a:t> lacking interest or point </a:t>
            </a:r>
            <a:r>
              <a:rPr lang="en-US" sz="1400" b="1" dirty="0"/>
              <a:t>&lt;a </a:t>
            </a:r>
            <a:r>
              <a:rPr lang="en-US" sz="1400" b="1" i="1" dirty="0"/>
              <a:t>stupid</a:t>
            </a:r>
            <a:r>
              <a:rPr lang="en-US" sz="1400" b="1" dirty="0"/>
              <a:t> event&gt;</a:t>
            </a:r>
          </a:p>
          <a:p>
            <a:pPr lvl="2">
              <a:lnSpc>
                <a:spcPct val="80000"/>
              </a:lnSpc>
            </a:pPr>
            <a:r>
              <a:rPr lang="en-US" sz="1400" b="1" dirty="0"/>
              <a:t>b:</a:t>
            </a:r>
            <a:r>
              <a:rPr lang="en-US" sz="1400" dirty="0"/>
              <a:t> </a:t>
            </a:r>
            <a:r>
              <a:rPr lang="en-US" sz="1400" b="1" dirty="0">
                <a:hlinkClick r:id="rId8"/>
              </a:rPr>
              <a:t>vexatious</a:t>
            </a:r>
            <a:r>
              <a:rPr lang="en-US" sz="1400" dirty="0"/>
              <a:t>, </a:t>
            </a:r>
            <a:r>
              <a:rPr lang="en-US" sz="1400" b="1" dirty="0">
                <a:hlinkClick r:id="rId9"/>
              </a:rPr>
              <a:t>exasperating</a:t>
            </a:r>
            <a:r>
              <a:rPr lang="en-US" sz="1400" dirty="0"/>
              <a:t> </a:t>
            </a:r>
            <a:r>
              <a:rPr lang="en-US" sz="1400" b="1" dirty="0"/>
              <a:t>&lt;the </a:t>
            </a:r>
            <a:r>
              <a:rPr lang="en-US" sz="1400" b="1" i="1" dirty="0"/>
              <a:t>stupid</a:t>
            </a:r>
            <a:r>
              <a:rPr lang="en-US" sz="1400" b="1" dirty="0"/>
              <a:t> car won't start&gt;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large is the set of natural numbers?</a:t>
            </a:r>
          </a:p>
          <a:p>
            <a:r>
              <a:rPr lang="en-US" sz="2400" dirty="0" smtClean="0"/>
              <a:t>How large are other sets?</a:t>
            </a:r>
          </a:p>
          <a:p>
            <a:pPr lvl="1"/>
            <a:r>
              <a:rPr lang="en-US" sz="2000" dirty="0" smtClean="0"/>
              <a:t>Subsets of natural numbers</a:t>
            </a:r>
          </a:p>
          <a:p>
            <a:pPr lvl="1"/>
            <a:r>
              <a:rPr lang="en-US" sz="2000" dirty="0" smtClean="0"/>
              <a:t>Set of all integers</a:t>
            </a:r>
          </a:p>
          <a:p>
            <a:pPr lvl="1"/>
            <a:r>
              <a:rPr lang="en-US" sz="2000" dirty="0" smtClean="0"/>
              <a:t>Sets of subsets of natural </a:t>
            </a:r>
            <a:r>
              <a:rPr lang="en-US" sz="2000" dirty="0" smtClean="0"/>
              <a:t>numbers or integers</a:t>
            </a:r>
          </a:p>
          <a:p>
            <a:pPr lvl="1"/>
            <a:r>
              <a:rPr lang="en-US" sz="2000" dirty="0" smtClean="0"/>
              <a:t>Set of real numbers</a:t>
            </a:r>
          </a:p>
          <a:p>
            <a:pPr lvl="1"/>
            <a:r>
              <a:rPr lang="en-US" sz="2000" dirty="0" smtClean="0"/>
              <a:t>Etc.</a:t>
            </a:r>
          </a:p>
          <a:p>
            <a:r>
              <a:rPr lang="en-US" sz="2400" dirty="0" smtClean="0"/>
              <a:t>Is infinity itself a number?</a:t>
            </a:r>
          </a:p>
          <a:p>
            <a:pPr lvl="1"/>
            <a:r>
              <a:rPr lang="en-US" sz="2000" dirty="0" smtClean="0"/>
              <a:t>Can we use it in place of a number in arithmetic?</a:t>
            </a:r>
          </a:p>
          <a:p>
            <a:r>
              <a:rPr lang="en-US" sz="2400" dirty="0" smtClean="0"/>
              <a:t>Are all infinite sets the same size?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Georg Ferdinand Ludwig Phillip Cantor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1844"/>
            <a:ext cx="5192973" cy="2784167"/>
          </a:xfrm>
        </p:spPr>
        <p:txBody>
          <a:bodyPr/>
          <a:lstStyle/>
          <a:p>
            <a:r>
              <a:rPr lang="en-US" sz="1800" dirty="0" smtClean="0"/>
              <a:t>Born: March </a:t>
            </a:r>
            <a:r>
              <a:rPr lang="en-US" sz="1800" dirty="0" smtClean="0"/>
              <a:t>3, </a:t>
            </a:r>
            <a:r>
              <a:rPr lang="en-US" sz="1800" dirty="0" smtClean="0"/>
              <a:t>1845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hlinkClick r:id="rId3" action="ppaction://hlinkfile" tooltip="Saint Petersburg"/>
              </a:rPr>
              <a:t>Saint Petersburg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4" action="ppaction://hlinkfile" tooltip="Russia"/>
              </a:rPr>
              <a:t>Russia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Died: </a:t>
            </a:r>
            <a:r>
              <a:rPr lang="en-US" sz="1800" dirty="0" smtClean="0"/>
              <a:t>January 6, 1918 (aged 72)</a:t>
            </a:r>
            <a:br>
              <a:rPr lang="en-US" sz="1800" dirty="0" smtClean="0"/>
            </a:br>
            <a:r>
              <a:rPr lang="en-US" sz="1800" dirty="0" smtClean="0">
                <a:hlinkClick r:id="rId5" action="ppaction://hlinkfile" tooltip="Halle, Saxony-Anhalt"/>
              </a:rPr>
              <a:t>Halle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6" action="ppaction://hlinkfile" tooltip="Germany"/>
              </a:rPr>
              <a:t>Germany</a:t>
            </a:r>
            <a:endParaRPr lang="en-US" sz="1800" dirty="0" smtClean="0"/>
          </a:p>
          <a:p>
            <a:r>
              <a:rPr lang="en-US" sz="1800" dirty="0" smtClean="0"/>
              <a:t>Creator of set theory</a:t>
            </a:r>
          </a:p>
          <a:p>
            <a:r>
              <a:rPr lang="en-US" sz="1800" dirty="0" smtClean="0"/>
              <a:t>Importance of one-to-one correspondence</a:t>
            </a:r>
          </a:p>
          <a:p>
            <a:r>
              <a:rPr lang="en-US" sz="1800" dirty="0" smtClean="0"/>
              <a:t>Defined infinite sets</a:t>
            </a:r>
          </a:p>
          <a:p>
            <a:pPr lvl="1"/>
            <a:r>
              <a:rPr lang="en-US" sz="1400" dirty="0" smtClean="0"/>
              <a:t>Showed their seemingly paradoxical properties</a:t>
            </a:r>
          </a:p>
          <a:p>
            <a:r>
              <a:rPr lang="en-US" sz="1800" dirty="0" smtClean="0"/>
              <a:t>D</a:t>
            </a:r>
            <a:r>
              <a:rPr lang="en-US" sz="1800" dirty="0" smtClean="0"/>
              <a:t>ifferent orders of infinity (cardinality)</a:t>
            </a:r>
          </a:p>
          <a:p>
            <a:pPr lvl="1"/>
            <a:r>
              <a:rPr lang="en-US" sz="1800" dirty="0" smtClean="0"/>
              <a:t>Integers are </a:t>
            </a:r>
            <a:r>
              <a:rPr lang="en-US" sz="1800" dirty="0" err="1" smtClean="0"/>
              <a:t>countably</a:t>
            </a:r>
            <a:r>
              <a:rPr lang="en-US" sz="1800" dirty="0" smtClean="0"/>
              <a:t> infinite, but real numbers are </a:t>
            </a:r>
            <a:r>
              <a:rPr lang="en-US" sz="1800" dirty="0" err="1" smtClean="0"/>
              <a:t>uncountably</a:t>
            </a:r>
            <a:r>
              <a:rPr lang="en-US" sz="1800" dirty="0" smtClean="0"/>
              <a:t> infinite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 descr="Georg_Cant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78252" y="1877524"/>
            <a:ext cx="2819400" cy="414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Infinity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large is the set of natural numbers starting with 0?</a:t>
            </a:r>
          </a:p>
          <a:p>
            <a:r>
              <a:rPr lang="en-US" sz="2800" dirty="0" smtClean="0"/>
              <a:t>How large is the set of natural numbers starting with </a:t>
            </a:r>
            <a:r>
              <a:rPr lang="en-US" sz="2800" dirty="0" smtClean="0"/>
              <a:t>1?</a:t>
            </a:r>
          </a:p>
          <a:p>
            <a:r>
              <a:rPr lang="en-US" sz="2800" dirty="0" smtClean="0"/>
              <a:t>How large is the set of natural numbers starting with </a:t>
            </a:r>
            <a:r>
              <a:rPr lang="en-US" sz="2800" dirty="0" smtClean="0"/>
              <a:t>10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r>
              <a:rPr lang="en-US" sz="2800" dirty="0" smtClean="0"/>
              <a:t>How large is the set of odd natural numbers?</a:t>
            </a:r>
          </a:p>
          <a:p>
            <a:r>
              <a:rPr lang="en-US" sz="2800" dirty="0" smtClean="0"/>
              <a:t>How large is the set of even natural numbers?</a:t>
            </a:r>
          </a:p>
          <a:p>
            <a:r>
              <a:rPr lang="en-US" sz="2800" dirty="0" smtClean="0"/>
              <a:t>How large is the set of integers?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Infinity of 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real numbers are there between, say 0 and 1?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Muddy children 1</a:t>
            </a:r>
          </a:p>
          <a:p>
            <a:r>
              <a:rPr lang="en-US" dirty="0" smtClean="0"/>
              <a:t>Muddy children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Rock Too Big to Lift!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mathematics devise ways to answer any question we can express in the language of logic?</a:t>
            </a:r>
          </a:p>
          <a:p>
            <a:r>
              <a:rPr lang="en-US" dirty="0" smtClean="0"/>
              <a:t>In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century, mathematicians believed the answer was yes!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Hilbert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85950"/>
            <a:ext cx="5520519" cy="4171950"/>
          </a:xfrm>
        </p:spPr>
        <p:txBody>
          <a:bodyPr/>
          <a:lstStyle/>
          <a:p>
            <a:r>
              <a:rPr lang="en-US" sz="2000" dirty="0" smtClean="0"/>
              <a:t>Born: </a:t>
            </a:r>
            <a:r>
              <a:rPr lang="en-US" sz="2000" dirty="0" smtClean="0"/>
              <a:t>January 23, </a:t>
            </a:r>
            <a:r>
              <a:rPr lang="en-US" sz="2000" dirty="0" smtClean="0"/>
              <a:t>1862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hlinkClick r:id="rId3" action="ppaction://hlinkfile" tooltip="Königsberg"/>
              </a:rPr>
              <a:t>Königsberg</a:t>
            </a:r>
            <a:r>
              <a:rPr lang="en-US" sz="2000" dirty="0" smtClean="0"/>
              <a:t> or </a:t>
            </a:r>
            <a:r>
              <a:rPr lang="en-US" sz="2000" dirty="0" err="1" smtClean="0">
                <a:hlinkClick r:id="rId4" action="ppaction://hlinkfile" tooltip="Wehlau"/>
              </a:rPr>
              <a:t>Wehlau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5" action="ppaction://hlinkfile" tooltip="Province of Prussia"/>
              </a:rPr>
              <a:t>Province </a:t>
            </a:r>
            <a:r>
              <a:rPr lang="en-US" sz="2000" dirty="0" smtClean="0">
                <a:hlinkClick r:id="rId5" action="ppaction://hlinkfile" tooltip="Province of Prussia"/>
              </a:rPr>
              <a:t>of Prussia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Died: </a:t>
            </a:r>
            <a:r>
              <a:rPr lang="en-US" sz="2000" dirty="0" smtClean="0"/>
              <a:t>February 14, 1943 (aged 81)</a:t>
            </a:r>
            <a:br>
              <a:rPr lang="en-US" sz="2000" dirty="0" smtClean="0"/>
            </a:br>
            <a:r>
              <a:rPr lang="en-US" sz="2000" dirty="0" err="1" smtClean="0">
                <a:hlinkClick r:id="rId6" action="ppaction://hlinkfile" tooltip="Göttingen"/>
              </a:rPr>
              <a:t>Göttingen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7" action="ppaction://hlinkfile" tooltip="Germany"/>
              </a:rPr>
              <a:t>Germany</a:t>
            </a:r>
            <a:endParaRPr lang="en-US" sz="2000" dirty="0" smtClean="0"/>
          </a:p>
          <a:p>
            <a:r>
              <a:rPr lang="en-US" sz="2000" dirty="0" smtClean="0"/>
              <a:t>Proposed in 1920 his program for mathematics:</a:t>
            </a:r>
          </a:p>
          <a:p>
            <a:pPr lvl="1"/>
            <a:r>
              <a:rPr lang="en-US" sz="1600" dirty="0" smtClean="0"/>
              <a:t>Formulate all of mathematics on a solid and complete logical foundation</a:t>
            </a:r>
          </a:p>
          <a:p>
            <a:pPr lvl="1"/>
            <a:r>
              <a:rPr lang="en-US" sz="1600" dirty="0" smtClean="0"/>
              <a:t>He believed this was possible in principle by</a:t>
            </a:r>
          </a:p>
          <a:p>
            <a:pPr lvl="2"/>
            <a:r>
              <a:rPr lang="en-US" sz="1600" dirty="0" smtClean="0"/>
              <a:t>Choosing a correct finite set of axioms</a:t>
            </a:r>
          </a:p>
          <a:p>
            <a:pPr lvl="2"/>
            <a:r>
              <a:rPr lang="en-US" sz="1600" dirty="0" smtClean="0"/>
              <a:t>Proving that the axioms are consistent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 descr="200px-Hilbert191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80860" y="2147887"/>
            <a:ext cx="1905000" cy="2562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Kurt </a:t>
            </a:r>
            <a:r>
              <a:rPr lang="en-US" dirty="0" smtClean="0"/>
              <a:t>Gödel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5848066" cy="4171950"/>
          </a:xfrm>
        </p:spPr>
        <p:txBody>
          <a:bodyPr/>
          <a:lstStyle/>
          <a:p>
            <a:r>
              <a:rPr lang="en-US" sz="2000" dirty="0" smtClean="0"/>
              <a:t>Born: </a:t>
            </a:r>
            <a:r>
              <a:rPr lang="en-US" sz="2000" dirty="0" smtClean="0"/>
              <a:t>April 28, </a:t>
            </a:r>
            <a:r>
              <a:rPr lang="en-US" sz="2000" dirty="0" smtClean="0"/>
              <a:t>1906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3" action="ppaction://hlinkfile" tooltip="Brno"/>
              </a:rPr>
              <a:t>Brno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 action="ppaction://hlinkfile" tooltip="Moravia"/>
              </a:rPr>
              <a:t>Moravia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5" action="ppaction://hlinkfile" tooltip="Austria-Hungary"/>
              </a:rPr>
              <a:t>Austria-Hungary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Died: </a:t>
            </a:r>
            <a:r>
              <a:rPr lang="en-US" sz="2000" dirty="0" smtClean="0"/>
              <a:t>January 14, 1978 (aged 71)</a:t>
            </a:r>
            <a:br>
              <a:rPr lang="en-US" sz="2000" dirty="0" smtClean="0"/>
            </a:br>
            <a:r>
              <a:rPr lang="en-US" sz="2000" dirty="0" smtClean="0">
                <a:hlinkClick r:id="rId6" action="ppaction://hlinkfile" tooltip="Princeton, New Jersey"/>
              </a:rPr>
              <a:t>Princeton, New Jersey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7" action="ppaction://hlinkfile" tooltip="United States"/>
              </a:rPr>
              <a:t>U.S</a:t>
            </a:r>
            <a:r>
              <a:rPr lang="en-US" sz="2000" dirty="0" smtClean="0">
                <a:hlinkClick r:id="rId7" action="ppaction://hlinkfile" tooltip="United States"/>
              </a:rPr>
              <a:t>.</a:t>
            </a:r>
            <a:endParaRPr lang="en-US" sz="2000" dirty="0" smtClean="0"/>
          </a:p>
          <a:p>
            <a:r>
              <a:rPr lang="en-US" sz="2000" dirty="0" smtClean="0"/>
              <a:t>In 1931 </a:t>
            </a:r>
            <a:r>
              <a:rPr lang="en-US" sz="2000" dirty="0" smtClean="0"/>
              <a:t>demonstrated that any non-contradictory formal system, </a:t>
            </a:r>
            <a:r>
              <a:rPr lang="en-US" sz="2000" dirty="0" smtClean="0"/>
              <a:t> </a:t>
            </a:r>
            <a:r>
              <a:rPr lang="en-US" sz="2000" dirty="0" smtClean="0"/>
              <a:t>comprehensive enough to include at least arithmetic, cannot demonstrate its completeness by way of its </a:t>
            </a:r>
            <a:r>
              <a:rPr lang="en-US" sz="2000" dirty="0" smtClean="0"/>
              <a:t>own axioms.</a:t>
            </a:r>
          </a:p>
          <a:p>
            <a:r>
              <a:rPr lang="en-US" sz="2000" dirty="0" smtClean="0"/>
              <a:t>There are true statements that cannot be derived from the (finite) axioms of the system.</a:t>
            </a:r>
          </a:p>
          <a:p>
            <a:r>
              <a:rPr lang="en-US" sz="2000" dirty="0" smtClean="0"/>
              <a:t>Hilbert's grand plan was </a:t>
            </a:r>
            <a:r>
              <a:rPr lang="en-US" sz="2000" dirty="0" smtClean="0"/>
              <a:t>impossible!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 descr="150PX-~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22060" y="2682740"/>
            <a:ext cx="1905000" cy="231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its simplest form, a </a:t>
            </a:r>
            <a:r>
              <a:rPr lang="en-US" sz="2400" dirty="0" smtClean="0">
                <a:solidFill>
                  <a:srgbClr val="FF0000"/>
                </a:solidFill>
              </a:rPr>
              <a:t>problem</a:t>
            </a:r>
            <a:r>
              <a:rPr lang="en-US" sz="2400" dirty="0" smtClean="0"/>
              <a:t> is a question about some input, that has a yes/no answer:</a:t>
            </a:r>
          </a:p>
          <a:p>
            <a:pPr lvl="1"/>
            <a:r>
              <a:rPr lang="en-US" sz="2000" dirty="0" smtClean="0"/>
              <a:t>Given the numbers x and y is x the square root of y?</a:t>
            </a:r>
          </a:p>
          <a:p>
            <a:pPr lvl="1"/>
            <a:r>
              <a:rPr lang="en-US" sz="2000" dirty="0" smtClean="0"/>
              <a:t>Given an integer x, is x an even number?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solution</a:t>
            </a:r>
            <a:r>
              <a:rPr lang="en-US" sz="2400" dirty="0" smtClean="0"/>
              <a:t> to a problem is an algorithm that is guaranteed to terminate in finite time and provides the proper yes/no answer.</a:t>
            </a:r>
          </a:p>
          <a:p>
            <a:r>
              <a:rPr lang="en-US" sz="2400" dirty="0" smtClean="0"/>
              <a:t>A problem for which a solution exists is called </a:t>
            </a:r>
            <a:r>
              <a:rPr lang="en-US" sz="2400" dirty="0" smtClean="0">
                <a:solidFill>
                  <a:srgbClr val="FF0000"/>
                </a:solidFill>
              </a:rPr>
              <a:t>decidable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Are all problems decidable?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of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Terminating program:</a:t>
            </a:r>
          </a:p>
          <a:p>
            <a:pPr lvl="1"/>
            <a:r>
              <a:rPr lang="en-US" dirty="0" smtClean="0"/>
              <a:t>print “hello world!”</a:t>
            </a:r>
          </a:p>
          <a:p>
            <a:r>
              <a:rPr lang="en-US" dirty="0" smtClean="0"/>
              <a:t>Non-terminating program:</a:t>
            </a:r>
          </a:p>
          <a:p>
            <a:pPr lvl="1"/>
            <a:r>
              <a:rPr lang="en-US" dirty="0" smtClean="0"/>
              <a:t>while true continue</a:t>
            </a:r>
          </a:p>
          <a:p>
            <a:r>
              <a:rPr lang="en-US" dirty="0" smtClean="0"/>
              <a:t>Termination can depend on input:</a:t>
            </a:r>
          </a:p>
          <a:p>
            <a:pPr lvl="1"/>
            <a:r>
              <a:rPr lang="en-US" dirty="0" smtClean="0"/>
              <a:t>read x</a:t>
            </a:r>
          </a:p>
          <a:p>
            <a:pPr lvl="1"/>
            <a:r>
              <a:rPr lang="en-US" dirty="0" smtClean="0"/>
              <a:t>if x = “hello!” then print “hello world!”</a:t>
            </a:r>
          </a:p>
          <a:p>
            <a:pPr lvl="1"/>
            <a:r>
              <a:rPr lang="en-US" dirty="0" smtClean="0"/>
              <a:t>else while true continue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Abundance of Stupidity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Only two things are infinite: the universe and human stupidity; and I'm not sure about the universe. </a:t>
            </a:r>
          </a:p>
          <a:p>
            <a:pPr lvl="8"/>
            <a:r>
              <a:rPr lang="en-US" sz="1800" dirty="0"/>
              <a:t>Albert Einstein</a:t>
            </a:r>
          </a:p>
          <a:p>
            <a:endParaRPr lang="en-US" sz="2800" dirty="0" smtClean="0"/>
          </a:p>
          <a:p>
            <a:r>
              <a:rPr lang="en-US" sz="2800" dirty="0" smtClean="0"/>
              <a:t>Never </a:t>
            </a:r>
            <a:r>
              <a:rPr lang="en-US" sz="2800" dirty="0"/>
              <a:t>attribute to malice that which can be adequately explained by stupidity.</a:t>
            </a:r>
          </a:p>
          <a:p>
            <a:r>
              <a:rPr lang="en-US" sz="2800" dirty="0"/>
              <a:t>Any sufficiently advanced incompetence is indistinguishable from malice.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Can we write a program h(p, </a:t>
            </a:r>
            <a:r>
              <a:rPr lang="en-US" sz="2800" dirty="0" err="1" smtClean="0"/>
              <a:t>i</a:t>
            </a:r>
            <a:r>
              <a:rPr lang="en-US" sz="2800" dirty="0" smtClean="0"/>
              <a:t>) to determine if program p will halt on input </a:t>
            </a:r>
            <a:r>
              <a:rPr lang="en-US" sz="2800" dirty="0" err="1" smtClean="0"/>
              <a:t>i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No, this is impossible!</a:t>
            </a:r>
          </a:p>
          <a:p>
            <a:r>
              <a:rPr lang="en-US" sz="2800" dirty="0" smtClean="0"/>
              <a:t>One of the first instances of concrete </a:t>
            </a:r>
            <a:r>
              <a:rPr lang="en-US" sz="2800" dirty="0" err="1" smtClean="0"/>
              <a:t>undecidable</a:t>
            </a:r>
            <a:r>
              <a:rPr lang="en-US" sz="2800" dirty="0" smtClean="0"/>
              <a:t> (provably unsolvable) problems.</a:t>
            </a:r>
          </a:p>
          <a:p>
            <a:r>
              <a:rPr lang="en-US" sz="2800" dirty="0" smtClean="0"/>
              <a:t>Many other problems are shown to be unsolvable by reduction to the halting problem.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 </a:t>
            </a:r>
            <a:r>
              <a:rPr lang="en-US" dirty="0" err="1" smtClean="0"/>
              <a:t>Mathison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4455994" cy="4171950"/>
          </a:xfrm>
        </p:spPr>
        <p:txBody>
          <a:bodyPr/>
          <a:lstStyle/>
          <a:p>
            <a:r>
              <a:rPr lang="en-US" sz="2000" dirty="0" smtClean="0"/>
              <a:t>Born: </a:t>
            </a:r>
            <a:r>
              <a:rPr lang="en-US" sz="2000" dirty="0" smtClean="0"/>
              <a:t>23 June </a:t>
            </a:r>
            <a:r>
              <a:rPr lang="en-US" sz="2000" dirty="0" smtClean="0"/>
              <a:t>1912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3" action="ppaction://hlinkfile" tooltip="Maida Vale"/>
              </a:rPr>
              <a:t>Maida Vale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 action="ppaction://hlinkfile" tooltip="London"/>
              </a:rPr>
              <a:t>London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5" action="ppaction://hlinkfile" tooltip="England"/>
              </a:rPr>
              <a:t>England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Died: </a:t>
            </a:r>
            <a:r>
              <a:rPr lang="en-US" sz="2000" dirty="0" smtClean="0"/>
              <a:t>7 June 1954 (aged 41)</a:t>
            </a:r>
            <a:br>
              <a:rPr lang="en-US" sz="2000" dirty="0" smtClean="0"/>
            </a:br>
            <a:r>
              <a:rPr lang="en-US" sz="2000" dirty="0" err="1" smtClean="0">
                <a:hlinkClick r:id="rId6" action="ppaction://hlinkfile" tooltip="Wilmslow"/>
              </a:rPr>
              <a:t>Wilmslow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7" action="ppaction://hlinkfile" tooltip="Cheshire"/>
              </a:rPr>
              <a:t>Cheshire</a:t>
            </a:r>
            <a:r>
              <a:rPr lang="en-US" sz="2000" dirty="0" smtClean="0"/>
              <a:t>, </a:t>
            </a:r>
            <a:r>
              <a:rPr lang="en-US" sz="2000" dirty="0" smtClean="0"/>
              <a:t>England</a:t>
            </a:r>
          </a:p>
          <a:p>
            <a:r>
              <a:rPr lang="en-US" sz="2000" dirty="0" smtClean="0"/>
              <a:t>WWII hero code breaker</a:t>
            </a:r>
          </a:p>
          <a:p>
            <a:r>
              <a:rPr lang="en-US" sz="2000" dirty="0" smtClean="0"/>
              <a:t>Pioneered computer science</a:t>
            </a:r>
          </a:p>
          <a:p>
            <a:pPr lvl="1"/>
            <a:r>
              <a:rPr lang="en-US" sz="1600" dirty="0" smtClean="0"/>
              <a:t>Turing machine: computability</a:t>
            </a:r>
          </a:p>
          <a:p>
            <a:pPr lvl="1"/>
            <a:r>
              <a:rPr lang="en-US" sz="1600" dirty="0" smtClean="0"/>
              <a:t>Turing test: can machines think?</a:t>
            </a:r>
          </a:p>
          <a:p>
            <a:pPr lvl="1"/>
            <a:r>
              <a:rPr lang="en-US" sz="1600" dirty="0" err="1" smtClean="0"/>
              <a:t>Undecidability</a:t>
            </a:r>
            <a:r>
              <a:rPr lang="en-US" sz="1600" dirty="0" smtClean="0"/>
              <a:t> of halting problem</a:t>
            </a:r>
          </a:p>
          <a:p>
            <a:pPr lvl="1"/>
            <a:r>
              <a:rPr lang="en-US" sz="1600" dirty="0" smtClean="0"/>
              <a:t>Etc.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9" name="Picture 8" descr="Turing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99574" y="1891172"/>
            <a:ext cx="3594100" cy="414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Aspects of Stupidity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Being stupid</a:t>
            </a:r>
          </a:p>
          <a:p>
            <a:r>
              <a:rPr lang="en-US"/>
              <a:t>Acting stupid</a:t>
            </a:r>
          </a:p>
          <a:p>
            <a:r>
              <a:rPr lang="en-US"/>
              <a:t>Feeling stupid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Being Stupid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Humans are </a:t>
            </a:r>
            <a:r>
              <a:rPr lang="en-US" i="1"/>
              <a:t>not</a:t>
            </a:r>
            <a:r>
              <a:rPr lang="en-US"/>
              <a:t> inherently stupid!</a:t>
            </a:r>
          </a:p>
          <a:p>
            <a:r>
              <a:rPr lang="en-US"/>
              <a:t>Inherently stupid individuals are statistically rare.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Acting Stupid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One does not have to be stupid to commit stupid acts!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Result of insufficient information and/or inadequately slow, unintelligent, careless, unfeeling, pointless, unreasoned thinking.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Reality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Perception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Often, something interferes with, disrupts, or blocks our inherent intelligence and rational thinking.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New external distress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Internalized distress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Most people are trained and conditioned to behave based on unreasoned or unintelligent thinking.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stupid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Feelings are there to be </a:t>
            </a:r>
            <a:r>
              <a:rPr lang="en-US" sz="2800" i="1" dirty="0"/>
              <a:t>felt</a:t>
            </a:r>
            <a:r>
              <a:rPr lang="en-US" sz="2800" dirty="0"/>
              <a:t>, not to determine our courses of action.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Get used to feeling stupid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Commit harmless acts of stupidity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 only feels bad, it is not the reality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you are not stupid, even if you committed a stupid act!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Seek, marvel at, and ponder what makes you feel stupid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spite of your feeling, commit rational acts that only look and feel stupid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Stupidity is the Motor of Science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people never did silly things, nothing intelligent would ever happen. </a:t>
            </a:r>
            <a:endParaRPr lang="en-US" dirty="0" smtClean="0"/>
          </a:p>
          <a:p>
            <a:pPr lvl="8"/>
            <a:r>
              <a:rPr lang="en-US" dirty="0" smtClean="0"/>
              <a:t>Ludwig </a:t>
            </a:r>
            <a:r>
              <a:rPr lang="en-US" dirty="0"/>
              <a:t>J.J. Wittgenstein</a:t>
            </a:r>
          </a:p>
          <a:p>
            <a:r>
              <a:rPr lang="en-US" dirty="0"/>
              <a:t>He who thinks great thoughts, errs greatly. </a:t>
            </a:r>
            <a:endParaRPr lang="en-US" dirty="0" smtClean="0"/>
          </a:p>
          <a:p>
            <a:pPr lvl="8"/>
            <a:r>
              <a:rPr lang="en-US" dirty="0" smtClean="0"/>
              <a:t>Martin </a:t>
            </a:r>
            <a:r>
              <a:rPr lang="en-US" dirty="0"/>
              <a:t>Heidegger</a:t>
            </a:r>
          </a:p>
          <a:p>
            <a:r>
              <a:rPr lang="en-US" dirty="0"/>
              <a:t>The importance of stupidity in scientific research, Martin Schwartz, </a:t>
            </a:r>
            <a:r>
              <a:rPr lang="en-US" i="1" dirty="0"/>
              <a:t>J Cell Sci. </a:t>
            </a:r>
            <a:r>
              <a:rPr lang="en-US" dirty="0"/>
              <a:t>2008; 121:1771.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Find a copy of this </a:t>
            </a:r>
            <a:r>
              <a:rPr lang="en-US" sz="2800" dirty="0" smtClean="0"/>
              <a:t>paper and read it: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importance of stupidity in scientific research, Martin Schwartz, </a:t>
            </a:r>
            <a:r>
              <a:rPr lang="en-US" sz="2400" i="1" dirty="0"/>
              <a:t>J Cell Sci. </a:t>
            </a:r>
            <a:r>
              <a:rPr lang="en-US" sz="2400" dirty="0"/>
              <a:t>2008; 121:1771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Write an essay </a:t>
            </a:r>
            <a:r>
              <a:rPr lang="en-US" sz="2800" dirty="0"/>
              <a:t>containing: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Critical summary of the above paper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Comparison with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your ideas on the subject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what you learn from this presentation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Write your name on a separate sheet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Double blind review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F. Arbab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36CA9-4990-42A0-A7BD-E4E55D19C60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Silly Questions, Infinity, &amp; Other Things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z"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z"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Office\Templates\Design Templates 97\Contemporary Portrait.pot</Template>
  <TotalTime>22957</TotalTime>
  <Words>1704</Words>
  <Application>Microsoft Office PowerPoint</Application>
  <PresentationFormat>On-screen Show (4:3)</PresentationFormat>
  <Paragraphs>330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Contemporary Portrait</vt:lpstr>
      <vt:lpstr>Silly Questions, Infinity, and Other Things</vt:lpstr>
      <vt:lpstr>Stupidity</vt:lpstr>
      <vt:lpstr>Abundance of Stupidity</vt:lpstr>
      <vt:lpstr>Aspects of Stupidity</vt:lpstr>
      <vt:lpstr>Being Stupid</vt:lpstr>
      <vt:lpstr>Acting Stupid</vt:lpstr>
      <vt:lpstr>Feeling stupid</vt:lpstr>
      <vt:lpstr>Stupidity is the Motor of Science</vt:lpstr>
      <vt:lpstr>Homework</vt:lpstr>
      <vt:lpstr>Ignorance</vt:lpstr>
      <vt:lpstr>Forms of Ignorance</vt:lpstr>
      <vt:lpstr>Abstraction</vt:lpstr>
      <vt:lpstr>Numbers</vt:lpstr>
      <vt:lpstr>The Concept of Number</vt:lpstr>
      <vt:lpstr>Natural Numbers</vt:lpstr>
      <vt:lpstr>Puzzle</vt:lpstr>
      <vt:lpstr>Arithmetic </vt:lpstr>
      <vt:lpstr>Giuseppe Peano</vt:lpstr>
      <vt:lpstr>Peano Axioms</vt:lpstr>
      <vt:lpstr>Infinity</vt:lpstr>
      <vt:lpstr>Georg Ferdinand Ludwig Phillip Cantor</vt:lpstr>
      <vt:lpstr>Properties of Infinity</vt:lpstr>
      <vt:lpstr>Infinity of Real Numbers</vt:lpstr>
      <vt:lpstr>Puzzles</vt:lpstr>
      <vt:lpstr>A Rock Too Big to Lift!</vt:lpstr>
      <vt:lpstr>David Hilbert</vt:lpstr>
      <vt:lpstr>Kurt Gödel </vt:lpstr>
      <vt:lpstr>Problems and Solutions</vt:lpstr>
      <vt:lpstr>Termination of Programs</vt:lpstr>
      <vt:lpstr>Halting Problem</vt:lpstr>
      <vt:lpstr>Alan Mathison Turing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Behavior Types: A Foundation Model for Components and Their Composition</dc:title>
  <dc:creator>Farhad Arbab</dc:creator>
  <cp:lastModifiedBy>Farhad Arbab</cp:lastModifiedBy>
  <cp:revision>342</cp:revision>
  <dcterms:created xsi:type="dcterms:W3CDTF">2002-10-19T14:30:46Z</dcterms:created>
  <dcterms:modified xsi:type="dcterms:W3CDTF">2010-01-23T23:20:52Z</dcterms:modified>
</cp:coreProperties>
</file>